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x="18288000" cy="10287000"/>
  <p:notesSz cx="6858000" cy="9144000"/>
  <p:embeddedFontLst>
    <p:embeddedFont>
      <p:font typeface="Poppins Heavy" charset="1" panose="00000A00000000000000"/>
      <p:regular r:id="rId43"/>
    </p:embeddedFont>
    <p:embeddedFont>
      <p:font typeface="Poppins Semi-Bold" charset="1" panose="00000700000000000000"/>
      <p:regular r:id="rId44"/>
    </p:embeddedFont>
    <p:embeddedFont>
      <p:font typeface="Poppins Ultra-Bold" charset="1" panose="00000900000000000000"/>
      <p:regular r:id="rId45"/>
    </p:embeddedFont>
    <p:embeddedFont>
      <p:font typeface="Milestone Script" charset="1" panose="00000000000000000000"/>
      <p:regular r:id="rId46"/>
    </p:embeddedFont>
    <p:embeddedFont>
      <p:font typeface="Jack in the Box" charset="1" panose="0300060000000000000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1.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9.png" Type="http://schemas.openxmlformats.org/officeDocument/2006/relationships/image"/><Relationship Id="rId8" Target="../media/image22.png" Type="http://schemas.openxmlformats.org/officeDocument/2006/relationships/image"/><Relationship Id="rId9" Target="../media/image23.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8.png" Type="http://schemas.openxmlformats.org/officeDocument/2006/relationships/image"/><Relationship Id="rId8" Target="../media/image24.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4.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media/image7.png" Type="http://schemas.openxmlformats.org/officeDocument/2006/relationships/image"/><Relationship Id="rId8" Target="../media/image8.svg" Type="http://schemas.openxmlformats.org/officeDocument/2006/relationships/image"/><Relationship Id="rId9" Target="../media/image9.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28.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16.png" Type="http://schemas.openxmlformats.org/officeDocument/2006/relationships/image"/><Relationship Id="rId12" Target="../media/image17.svg" Type="http://schemas.openxmlformats.org/officeDocument/2006/relationships/image"/><Relationship Id="rId13" Target="../media/image18.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 Id="rId9"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394066" y="-422976"/>
            <a:ext cx="10247257" cy="12119945"/>
            <a:chOff x="0" y="0"/>
            <a:chExt cx="649285" cy="767942"/>
          </a:xfrm>
        </p:grpSpPr>
        <p:sp>
          <p:nvSpPr>
            <p:cNvPr name="Freeform 3" id="3"/>
            <p:cNvSpPr/>
            <p:nvPr/>
          </p:nvSpPr>
          <p:spPr>
            <a:xfrm flipH="false" flipV="false" rot="0">
              <a:off x="0" y="0"/>
              <a:ext cx="649285" cy="767942"/>
            </a:xfrm>
            <a:custGeom>
              <a:avLst/>
              <a:gdLst/>
              <a:ahLst/>
              <a:cxnLst/>
              <a:rect r="r" b="b" t="t" l="l"/>
              <a:pathLst>
                <a:path h="767942" w="649285">
                  <a:moveTo>
                    <a:pt x="0" y="0"/>
                  </a:moveTo>
                  <a:lnTo>
                    <a:pt x="649285" y="0"/>
                  </a:lnTo>
                  <a:lnTo>
                    <a:pt x="649285" y="767942"/>
                  </a:lnTo>
                  <a:lnTo>
                    <a:pt x="0" y="767942"/>
                  </a:lnTo>
                  <a:close/>
                </a:path>
              </a:pathLst>
            </a:custGeom>
            <a:gradFill rotWithShape="true">
              <a:gsLst>
                <a:gs pos="0">
                  <a:srgbClr val="841F0B">
                    <a:alpha val="100000"/>
                  </a:srgbClr>
                </a:gs>
                <a:gs pos="100000">
                  <a:srgbClr val="F80118">
                    <a:alpha val="100000"/>
                  </a:srgbClr>
                </a:gs>
              </a:gsLst>
              <a:lin ang="0"/>
            </a:gradFill>
          </p:spPr>
        </p:sp>
        <p:sp>
          <p:nvSpPr>
            <p:cNvPr name="TextBox 4" id="4"/>
            <p:cNvSpPr txBox="true"/>
            <p:nvPr/>
          </p:nvSpPr>
          <p:spPr>
            <a:xfrm>
              <a:off x="0" y="28575"/>
              <a:ext cx="649285" cy="739367"/>
            </a:xfrm>
            <a:prstGeom prst="rect">
              <a:avLst/>
            </a:prstGeom>
          </p:spPr>
          <p:txBody>
            <a:bodyPr anchor="ctr" rtlCol="false" tIns="50800" lIns="50800" bIns="50800" rIns="50800"/>
            <a:lstStyle/>
            <a:p>
              <a:pPr algn="ctr">
                <a:lnSpc>
                  <a:spcPts val="1919"/>
                </a:lnSpc>
              </a:pPr>
            </a:p>
          </p:txBody>
        </p:sp>
      </p:grpSp>
      <p:grpSp>
        <p:nvGrpSpPr>
          <p:cNvPr name="Group 5" id="5"/>
          <p:cNvGrpSpPr/>
          <p:nvPr/>
        </p:nvGrpSpPr>
        <p:grpSpPr>
          <a:xfrm rot="0">
            <a:off x="9144000" y="-823190"/>
            <a:ext cx="10956449" cy="12119945"/>
            <a:chOff x="0" y="0"/>
            <a:chExt cx="694220" cy="767942"/>
          </a:xfrm>
        </p:grpSpPr>
        <p:sp>
          <p:nvSpPr>
            <p:cNvPr name="Freeform 6" id="6"/>
            <p:cNvSpPr/>
            <p:nvPr/>
          </p:nvSpPr>
          <p:spPr>
            <a:xfrm flipH="false" flipV="false" rot="0">
              <a:off x="0" y="0"/>
              <a:ext cx="694220" cy="767942"/>
            </a:xfrm>
            <a:custGeom>
              <a:avLst/>
              <a:gdLst/>
              <a:ahLst/>
              <a:cxnLst/>
              <a:rect r="r" b="b" t="t" l="l"/>
              <a:pathLst>
                <a:path h="767942" w="694220">
                  <a:moveTo>
                    <a:pt x="0" y="0"/>
                  </a:moveTo>
                  <a:lnTo>
                    <a:pt x="694220" y="0"/>
                  </a:lnTo>
                  <a:lnTo>
                    <a:pt x="694220" y="767942"/>
                  </a:lnTo>
                  <a:lnTo>
                    <a:pt x="0" y="767942"/>
                  </a:lnTo>
                  <a:close/>
                </a:path>
              </a:pathLst>
            </a:custGeom>
            <a:gradFill rotWithShape="true">
              <a:gsLst>
                <a:gs pos="0">
                  <a:srgbClr val="4ABD28">
                    <a:alpha val="100000"/>
                  </a:srgbClr>
                </a:gs>
                <a:gs pos="100000">
                  <a:srgbClr val="008601">
                    <a:alpha val="100000"/>
                  </a:srgbClr>
                </a:gs>
              </a:gsLst>
              <a:lin ang="0"/>
            </a:gradFill>
          </p:spPr>
        </p:sp>
        <p:sp>
          <p:nvSpPr>
            <p:cNvPr name="TextBox 7" id="7"/>
            <p:cNvSpPr txBox="true"/>
            <p:nvPr/>
          </p:nvSpPr>
          <p:spPr>
            <a:xfrm>
              <a:off x="0" y="28575"/>
              <a:ext cx="694220" cy="739367"/>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229430" y="-3412012"/>
            <a:ext cx="17254647" cy="17254647"/>
          </a:xfrm>
          <a:custGeom>
            <a:avLst/>
            <a:gdLst/>
            <a:ahLst/>
            <a:cxnLst/>
            <a:rect r="r" b="b" t="t" l="l"/>
            <a:pathLst>
              <a:path h="17254647" w="17254647">
                <a:moveTo>
                  <a:pt x="0" y="0"/>
                </a:moveTo>
                <a:lnTo>
                  <a:pt x="17254648" y="0"/>
                </a:lnTo>
                <a:lnTo>
                  <a:pt x="17254648" y="17254647"/>
                </a:lnTo>
                <a:lnTo>
                  <a:pt x="0" y="17254647"/>
                </a:lnTo>
                <a:lnTo>
                  <a:pt x="0" y="0"/>
                </a:lnTo>
                <a:close/>
              </a:path>
            </a:pathLst>
          </a:custGeom>
          <a:blipFill>
            <a:blip r:embed="rId2">
              <a:alphaModFix amt="78000"/>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4">
              <a:alphaModFix amt="65000"/>
              <a:extLst>
                <a:ext uri="{96DAC541-7B7A-43D3-8B79-37D633B846F1}">
                  <asvg:svgBlip xmlns:asvg="http://schemas.microsoft.com/office/drawing/2016/SVG/main" r:embed="rId5"/>
                </a:ext>
              </a:extLst>
            </a:blip>
            <a:stretch>
              <a:fillRect l="0" t="0" r="0" b="0"/>
            </a:stretch>
          </a:blipFill>
        </p:spPr>
      </p:sp>
      <p:grpSp>
        <p:nvGrpSpPr>
          <p:cNvPr name="Group 10" id="10"/>
          <p:cNvGrpSpPr/>
          <p:nvPr/>
        </p:nvGrpSpPr>
        <p:grpSpPr>
          <a:xfrm rot="0">
            <a:off x="1028700" y="-745535"/>
            <a:ext cx="19447556" cy="12765064"/>
            <a:chOff x="0" y="0"/>
            <a:chExt cx="25930075" cy="17020085"/>
          </a:xfrm>
        </p:grpSpPr>
        <p:sp>
          <p:nvSpPr>
            <p:cNvPr name="Freeform 11" id="11"/>
            <p:cNvSpPr/>
            <p:nvPr/>
          </p:nvSpPr>
          <p:spPr>
            <a:xfrm flipH="false" flipV="false" rot="0">
              <a:off x="399947" y="0"/>
              <a:ext cx="25530127" cy="17020085"/>
            </a:xfrm>
            <a:custGeom>
              <a:avLst/>
              <a:gdLst/>
              <a:ahLst/>
              <a:cxnLst/>
              <a:rect r="r" b="b" t="t" l="l"/>
              <a:pathLst>
                <a:path h="17020085" w="25530127">
                  <a:moveTo>
                    <a:pt x="0" y="0"/>
                  </a:moveTo>
                  <a:lnTo>
                    <a:pt x="25530128" y="0"/>
                  </a:lnTo>
                  <a:lnTo>
                    <a:pt x="25530128" y="17020085"/>
                  </a:lnTo>
                  <a:lnTo>
                    <a:pt x="0" y="17020085"/>
                  </a:lnTo>
                  <a:lnTo>
                    <a:pt x="0" y="0"/>
                  </a:lnTo>
                  <a:close/>
                </a:path>
              </a:pathLst>
            </a:custGeom>
            <a:blipFill>
              <a:blip r:embed="rId6">
                <a:alphaModFix amt="37000"/>
              </a:blip>
              <a:stretch>
                <a:fillRect l="0" t="0" r="0" b="0"/>
              </a:stretch>
            </a:blipFill>
          </p:spPr>
        </p:sp>
        <p:sp>
          <p:nvSpPr>
            <p:cNvPr name="Freeform 12" id="12"/>
            <p:cNvSpPr/>
            <p:nvPr/>
          </p:nvSpPr>
          <p:spPr>
            <a:xfrm flipH="false" flipV="false" rot="0">
              <a:off x="0" y="0"/>
              <a:ext cx="25530127" cy="17020085"/>
            </a:xfrm>
            <a:custGeom>
              <a:avLst/>
              <a:gdLst/>
              <a:ahLst/>
              <a:cxnLst/>
              <a:rect r="r" b="b" t="t" l="l"/>
              <a:pathLst>
                <a:path h="17020085" w="25530127">
                  <a:moveTo>
                    <a:pt x="0" y="0"/>
                  </a:moveTo>
                  <a:lnTo>
                    <a:pt x="25530127" y="0"/>
                  </a:lnTo>
                  <a:lnTo>
                    <a:pt x="25530127" y="17020085"/>
                  </a:lnTo>
                  <a:lnTo>
                    <a:pt x="0" y="17020085"/>
                  </a:lnTo>
                  <a:lnTo>
                    <a:pt x="0" y="0"/>
                  </a:lnTo>
                  <a:close/>
                </a:path>
              </a:pathLst>
            </a:custGeom>
            <a:blipFill>
              <a:blip r:embed="rId7"/>
              <a:stretch>
                <a:fillRect l="0" t="0" r="0" b="0"/>
              </a:stretch>
            </a:blipFill>
          </p:spPr>
        </p:sp>
      </p:grpSp>
      <p:sp>
        <p:nvSpPr>
          <p:cNvPr name="Freeform 13" id="13"/>
          <p:cNvSpPr/>
          <p:nvPr/>
        </p:nvSpPr>
        <p:spPr>
          <a:xfrm flipH="false" flipV="false" rot="0">
            <a:off x="-1479981" y="6089755"/>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4" id="14"/>
          <p:cNvGrpSpPr/>
          <p:nvPr/>
        </p:nvGrpSpPr>
        <p:grpSpPr>
          <a:xfrm rot="0">
            <a:off x="7227382" y="9258300"/>
            <a:ext cx="3833236" cy="4031369"/>
            <a:chOff x="0" y="0"/>
            <a:chExt cx="338931" cy="356449"/>
          </a:xfrm>
        </p:grpSpPr>
        <p:sp>
          <p:nvSpPr>
            <p:cNvPr name="Freeform 15" id="15"/>
            <p:cNvSpPr/>
            <p:nvPr/>
          </p:nvSpPr>
          <p:spPr>
            <a:xfrm flipH="false" flipV="false" rot="0">
              <a:off x="0" y="0"/>
              <a:ext cx="338931" cy="356449"/>
            </a:xfrm>
            <a:custGeom>
              <a:avLst/>
              <a:gdLst/>
              <a:ahLst/>
              <a:cxnLst/>
              <a:rect r="r" b="b" t="t" l="l"/>
              <a:pathLst>
                <a:path h="356449" w="338931">
                  <a:moveTo>
                    <a:pt x="119919" y="0"/>
                  </a:moveTo>
                  <a:lnTo>
                    <a:pt x="219012" y="0"/>
                  </a:lnTo>
                  <a:cubicBezTo>
                    <a:pt x="285241" y="0"/>
                    <a:pt x="338931" y="53689"/>
                    <a:pt x="338931" y="119919"/>
                  </a:cubicBezTo>
                  <a:lnTo>
                    <a:pt x="338931" y="236531"/>
                  </a:lnTo>
                  <a:cubicBezTo>
                    <a:pt x="338931" y="302760"/>
                    <a:pt x="285241" y="356449"/>
                    <a:pt x="219012" y="356449"/>
                  </a:cubicBezTo>
                  <a:lnTo>
                    <a:pt x="119919" y="356449"/>
                  </a:lnTo>
                  <a:cubicBezTo>
                    <a:pt x="53689" y="356449"/>
                    <a:pt x="0" y="302760"/>
                    <a:pt x="0" y="236531"/>
                  </a:cubicBezTo>
                  <a:lnTo>
                    <a:pt x="0" y="119919"/>
                  </a:lnTo>
                  <a:cubicBezTo>
                    <a:pt x="0" y="53689"/>
                    <a:pt x="53689" y="0"/>
                    <a:pt x="11991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16" id="16"/>
            <p:cNvSpPr txBox="true"/>
            <p:nvPr/>
          </p:nvSpPr>
          <p:spPr>
            <a:xfrm>
              <a:off x="0" y="-38100"/>
              <a:ext cx="338931" cy="394549"/>
            </a:xfrm>
            <a:prstGeom prst="rect">
              <a:avLst/>
            </a:prstGeom>
          </p:spPr>
          <p:txBody>
            <a:bodyPr anchor="ctr" rtlCol="false" tIns="50800" lIns="50800" bIns="50800" rIns="50800"/>
            <a:lstStyle/>
            <a:p>
              <a:pPr algn="ctr">
                <a:lnSpc>
                  <a:spcPts val="2659"/>
                </a:lnSpc>
                <a:spcBef>
                  <a:spcPct val="0"/>
                </a:spcBef>
              </a:pPr>
            </a:p>
          </p:txBody>
        </p:sp>
      </p:grpSp>
      <p:sp>
        <p:nvSpPr>
          <p:cNvPr name="TextBox 17" id="17"/>
          <p:cNvSpPr txBox="true"/>
          <p:nvPr/>
        </p:nvSpPr>
        <p:spPr>
          <a:xfrm rot="0">
            <a:off x="1256455" y="793800"/>
            <a:ext cx="5770136" cy="3307821"/>
          </a:xfrm>
          <a:prstGeom prst="rect">
            <a:avLst/>
          </a:prstGeom>
        </p:spPr>
        <p:txBody>
          <a:bodyPr anchor="t" rtlCol="false" tIns="0" lIns="0" bIns="0" rIns="0">
            <a:spAutoFit/>
          </a:bodyPr>
          <a:lstStyle/>
          <a:p>
            <a:pPr algn="l">
              <a:lnSpc>
                <a:spcPts val="12172"/>
              </a:lnSpc>
            </a:pPr>
            <a:r>
              <a:rPr lang="en-US" sz="12812" b="true">
                <a:solidFill>
                  <a:srgbClr val="FFFFFF"/>
                </a:solidFill>
                <a:latin typeface="Poppins Heavy"/>
                <a:ea typeface="Poppins Heavy"/>
                <a:cs typeface="Poppins Heavy"/>
                <a:sym typeface="Poppins Heavy"/>
              </a:rPr>
              <a:t>RED FLAG</a:t>
            </a:r>
          </a:p>
        </p:txBody>
      </p:sp>
      <p:grpSp>
        <p:nvGrpSpPr>
          <p:cNvPr name="Group 18" id="18"/>
          <p:cNvGrpSpPr/>
          <p:nvPr/>
        </p:nvGrpSpPr>
        <p:grpSpPr>
          <a:xfrm rot="112350">
            <a:off x="3104164" y="6207708"/>
            <a:ext cx="12046580" cy="948610"/>
            <a:chOff x="0" y="0"/>
            <a:chExt cx="605413" cy="47673"/>
          </a:xfrm>
        </p:grpSpPr>
        <p:sp>
          <p:nvSpPr>
            <p:cNvPr name="Freeform 19" id="19"/>
            <p:cNvSpPr/>
            <p:nvPr/>
          </p:nvSpPr>
          <p:spPr>
            <a:xfrm flipH="false" flipV="false" rot="0">
              <a:off x="0" y="0"/>
              <a:ext cx="605413" cy="47673"/>
            </a:xfrm>
            <a:custGeom>
              <a:avLst/>
              <a:gdLst/>
              <a:ahLst/>
              <a:cxnLst/>
              <a:rect r="r" b="b" t="t" l="l"/>
              <a:pathLst>
                <a:path h="47673" w="605413">
                  <a:moveTo>
                    <a:pt x="23837" y="0"/>
                  </a:moveTo>
                  <a:lnTo>
                    <a:pt x="581577" y="0"/>
                  </a:lnTo>
                  <a:cubicBezTo>
                    <a:pt x="594741" y="0"/>
                    <a:pt x="605413" y="10672"/>
                    <a:pt x="605413" y="23837"/>
                  </a:cubicBezTo>
                  <a:lnTo>
                    <a:pt x="605413" y="23837"/>
                  </a:lnTo>
                  <a:cubicBezTo>
                    <a:pt x="605413" y="30159"/>
                    <a:pt x="602902" y="36222"/>
                    <a:pt x="598432" y="40692"/>
                  </a:cubicBezTo>
                  <a:cubicBezTo>
                    <a:pt x="593961" y="45162"/>
                    <a:pt x="587898" y="47673"/>
                    <a:pt x="581577" y="47673"/>
                  </a:cubicBezTo>
                  <a:lnTo>
                    <a:pt x="23837" y="47673"/>
                  </a:lnTo>
                  <a:cubicBezTo>
                    <a:pt x="17515" y="47673"/>
                    <a:pt x="11452" y="45162"/>
                    <a:pt x="6982" y="40692"/>
                  </a:cubicBezTo>
                  <a:cubicBezTo>
                    <a:pt x="2511" y="36222"/>
                    <a:pt x="0" y="30159"/>
                    <a:pt x="0" y="23837"/>
                  </a:cubicBezTo>
                  <a:lnTo>
                    <a:pt x="0" y="23837"/>
                  </a:lnTo>
                  <a:cubicBezTo>
                    <a:pt x="0" y="17515"/>
                    <a:pt x="2511" y="11452"/>
                    <a:pt x="6982" y="6982"/>
                  </a:cubicBezTo>
                  <a:cubicBezTo>
                    <a:pt x="11452" y="2511"/>
                    <a:pt x="17515" y="0"/>
                    <a:pt x="23837" y="0"/>
                  </a:cubicBezTo>
                  <a:close/>
                </a:path>
              </a:pathLst>
            </a:custGeom>
            <a:solidFill>
              <a:srgbClr val="FFFFFF"/>
            </a:solidFill>
          </p:spPr>
        </p:sp>
        <p:sp>
          <p:nvSpPr>
            <p:cNvPr name="TextBox 20" id="20"/>
            <p:cNvSpPr txBox="true"/>
            <p:nvPr/>
          </p:nvSpPr>
          <p:spPr>
            <a:xfrm>
              <a:off x="0" y="28575"/>
              <a:ext cx="605413" cy="19098"/>
            </a:xfrm>
            <a:prstGeom prst="rect">
              <a:avLst/>
            </a:prstGeom>
          </p:spPr>
          <p:txBody>
            <a:bodyPr anchor="ctr" rtlCol="false" tIns="40921" lIns="40921" bIns="40921" rIns="40921"/>
            <a:lstStyle/>
            <a:p>
              <a:pPr algn="ctr">
                <a:lnSpc>
                  <a:spcPts val="1919"/>
                </a:lnSpc>
              </a:pPr>
            </a:p>
          </p:txBody>
        </p:sp>
      </p:grpSp>
      <p:sp>
        <p:nvSpPr>
          <p:cNvPr name="TextBox 21" id="21"/>
          <p:cNvSpPr txBox="true"/>
          <p:nvPr/>
        </p:nvSpPr>
        <p:spPr>
          <a:xfrm rot="98403">
            <a:off x="3216605" y="6260900"/>
            <a:ext cx="11970800" cy="780153"/>
          </a:xfrm>
          <a:prstGeom prst="rect">
            <a:avLst/>
          </a:prstGeom>
        </p:spPr>
        <p:txBody>
          <a:bodyPr anchor="t" rtlCol="false" tIns="0" lIns="0" bIns="0" rIns="0">
            <a:spAutoFit/>
          </a:bodyPr>
          <a:lstStyle/>
          <a:p>
            <a:pPr algn="ctr">
              <a:lnSpc>
                <a:spcPts val="5722"/>
              </a:lnSpc>
            </a:pPr>
            <a:r>
              <a:rPr lang="en-US" b="true" sz="5155">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Be a teammate you wish you had!</a:t>
            </a:r>
          </a:p>
        </p:txBody>
      </p:sp>
      <p:sp>
        <p:nvSpPr>
          <p:cNvPr name="TextBox 22" id="22"/>
          <p:cNvSpPr txBox="true"/>
          <p:nvPr/>
        </p:nvSpPr>
        <p:spPr>
          <a:xfrm rot="0">
            <a:off x="11306199" y="793800"/>
            <a:ext cx="5770136" cy="3311926"/>
          </a:xfrm>
          <a:prstGeom prst="rect">
            <a:avLst/>
          </a:prstGeom>
        </p:spPr>
        <p:txBody>
          <a:bodyPr anchor="t" rtlCol="false" tIns="0" lIns="0" bIns="0" rIns="0">
            <a:spAutoFit/>
          </a:bodyPr>
          <a:lstStyle/>
          <a:p>
            <a:pPr algn="r">
              <a:lnSpc>
                <a:spcPts val="12171"/>
              </a:lnSpc>
            </a:pPr>
            <a:r>
              <a:rPr lang="en-US" sz="12812" b="true">
                <a:solidFill>
                  <a:srgbClr val="FFFFFF"/>
                </a:solidFill>
                <a:latin typeface="Poppins Heavy"/>
                <a:ea typeface="Poppins Heavy"/>
                <a:cs typeface="Poppins Heavy"/>
                <a:sym typeface="Poppins Heavy"/>
              </a:rPr>
              <a:t>GREEN FLAG</a:t>
            </a:r>
          </a:p>
        </p:txBody>
      </p:sp>
      <p:sp>
        <p:nvSpPr>
          <p:cNvPr name="Freeform 23" id="23"/>
          <p:cNvSpPr/>
          <p:nvPr/>
        </p:nvSpPr>
        <p:spPr>
          <a:xfrm flipH="false" flipV="false" rot="0">
            <a:off x="7743200" y="9300930"/>
            <a:ext cx="2345131" cy="1127237"/>
          </a:xfrm>
          <a:custGeom>
            <a:avLst/>
            <a:gdLst/>
            <a:ahLst/>
            <a:cxnLst/>
            <a:rect r="r" b="b" t="t" l="l"/>
            <a:pathLst>
              <a:path h="1127237" w="2345131">
                <a:moveTo>
                  <a:pt x="0" y="0"/>
                </a:moveTo>
                <a:lnTo>
                  <a:pt x="2345131" y="0"/>
                </a:lnTo>
                <a:lnTo>
                  <a:pt x="2345131" y="1127237"/>
                </a:lnTo>
                <a:lnTo>
                  <a:pt x="0" y="1127237"/>
                </a:lnTo>
                <a:lnTo>
                  <a:pt x="0" y="0"/>
                </a:lnTo>
                <a:close/>
              </a:path>
            </a:pathLst>
          </a:custGeom>
          <a:blipFill>
            <a:blip r:embed="rId10"/>
            <a:stretch>
              <a:fillRect l="0" t="-15579" r="0" b="0"/>
            </a:stretch>
          </a:blipFill>
        </p:spPr>
      </p:sp>
      <p:grpSp>
        <p:nvGrpSpPr>
          <p:cNvPr name="Group 24" id="24"/>
          <p:cNvGrpSpPr/>
          <p:nvPr/>
        </p:nvGrpSpPr>
        <p:grpSpPr>
          <a:xfrm rot="0">
            <a:off x="3589083" y="7162357"/>
            <a:ext cx="10876641" cy="1041891"/>
            <a:chOff x="0" y="0"/>
            <a:chExt cx="14502188" cy="1389187"/>
          </a:xfrm>
        </p:grpSpPr>
        <p:grpSp>
          <p:nvGrpSpPr>
            <p:cNvPr name="Group 25" id="25"/>
            <p:cNvGrpSpPr/>
            <p:nvPr/>
          </p:nvGrpSpPr>
          <p:grpSpPr>
            <a:xfrm rot="112350">
              <a:off x="11120" y="236087"/>
              <a:ext cx="14465332" cy="917012"/>
              <a:chOff x="0" y="0"/>
              <a:chExt cx="605413" cy="38379"/>
            </a:xfrm>
          </p:grpSpPr>
          <p:sp>
            <p:nvSpPr>
              <p:cNvPr name="Freeform 26" id="26"/>
              <p:cNvSpPr/>
              <p:nvPr/>
            </p:nvSpPr>
            <p:spPr>
              <a:xfrm flipH="false" flipV="false" rot="0">
                <a:off x="0" y="0"/>
                <a:ext cx="605413" cy="38379"/>
              </a:xfrm>
              <a:custGeom>
                <a:avLst/>
                <a:gdLst/>
                <a:ahLst/>
                <a:cxnLst/>
                <a:rect r="r" b="b" t="t" l="l"/>
                <a:pathLst>
                  <a:path h="38379" w="605413">
                    <a:moveTo>
                      <a:pt x="19190" y="0"/>
                    </a:moveTo>
                    <a:lnTo>
                      <a:pt x="586224" y="0"/>
                    </a:lnTo>
                    <a:cubicBezTo>
                      <a:pt x="591313" y="0"/>
                      <a:pt x="596194" y="2022"/>
                      <a:pt x="599793" y="5621"/>
                    </a:cubicBezTo>
                    <a:cubicBezTo>
                      <a:pt x="603391" y="9219"/>
                      <a:pt x="605413" y="14100"/>
                      <a:pt x="605413" y="19190"/>
                    </a:cubicBezTo>
                    <a:lnTo>
                      <a:pt x="605413" y="19190"/>
                    </a:lnTo>
                    <a:cubicBezTo>
                      <a:pt x="605413" y="24279"/>
                      <a:pt x="603391" y="29160"/>
                      <a:pt x="599793" y="32759"/>
                    </a:cubicBezTo>
                    <a:cubicBezTo>
                      <a:pt x="596194" y="36358"/>
                      <a:pt x="591313" y="38379"/>
                      <a:pt x="586224" y="38379"/>
                    </a:cubicBezTo>
                    <a:lnTo>
                      <a:pt x="19190" y="38379"/>
                    </a:lnTo>
                    <a:cubicBezTo>
                      <a:pt x="14100" y="38379"/>
                      <a:pt x="9219" y="36358"/>
                      <a:pt x="5621" y="32759"/>
                    </a:cubicBezTo>
                    <a:cubicBezTo>
                      <a:pt x="2022" y="29160"/>
                      <a:pt x="0" y="24279"/>
                      <a:pt x="0" y="19190"/>
                    </a:cubicBezTo>
                    <a:lnTo>
                      <a:pt x="0" y="19190"/>
                    </a:lnTo>
                    <a:cubicBezTo>
                      <a:pt x="0" y="14100"/>
                      <a:pt x="2022" y="9219"/>
                      <a:pt x="5621" y="5621"/>
                    </a:cubicBezTo>
                    <a:cubicBezTo>
                      <a:pt x="9219" y="2022"/>
                      <a:pt x="14100" y="0"/>
                      <a:pt x="19190" y="0"/>
                    </a:cubicBezTo>
                    <a:close/>
                  </a:path>
                </a:pathLst>
              </a:custGeom>
              <a:solidFill>
                <a:srgbClr val="FFFFFF"/>
              </a:solidFill>
            </p:spPr>
          </p:sp>
          <p:sp>
            <p:nvSpPr>
              <p:cNvPr name="TextBox 27" id="27"/>
              <p:cNvSpPr txBox="true"/>
              <p:nvPr/>
            </p:nvSpPr>
            <p:spPr>
              <a:xfrm>
                <a:off x="0" y="28575"/>
                <a:ext cx="605413" cy="9804"/>
              </a:xfrm>
              <a:prstGeom prst="rect">
                <a:avLst/>
              </a:prstGeom>
            </p:spPr>
            <p:txBody>
              <a:bodyPr anchor="ctr" rtlCol="false" tIns="50800" lIns="50800" bIns="50800" rIns="50800"/>
              <a:lstStyle/>
              <a:p>
                <a:pPr algn="ctr">
                  <a:lnSpc>
                    <a:spcPts val="1919"/>
                  </a:lnSpc>
                </a:pPr>
              </a:p>
            </p:txBody>
          </p:sp>
        </p:grpSp>
        <p:sp>
          <p:nvSpPr>
            <p:cNvPr name="TextBox 28" id="28"/>
            <p:cNvSpPr txBox="true"/>
            <p:nvPr/>
          </p:nvSpPr>
          <p:spPr>
            <a:xfrm rot="109406">
              <a:off x="121924" y="341245"/>
              <a:ext cx="14374336" cy="620450"/>
            </a:xfrm>
            <a:prstGeom prst="rect">
              <a:avLst/>
            </a:prstGeom>
          </p:spPr>
          <p:txBody>
            <a:bodyPr anchor="t" rtlCol="false" tIns="0" lIns="0" bIns="0" rIns="0">
              <a:spAutoFit/>
            </a:bodyPr>
            <a:lstStyle/>
            <a:p>
              <a:pPr algn="ctr">
                <a:lnSpc>
                  <a:spcPts val="3370"/>
                </a:lnSpc>
              </a:pPr>
              <a:r>
                <a:rPr lang="en-US" b="true" sz="3036">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Developed and facilitated by students – for students</a:t>
              </a:r>
            </a:p>
          </p:txBody>
        </p:sp>
      </p:grpSp>
      <p:sp>
        <p:nvSpPr>
          <p:cNvPr name="TextBox 29" id="29"/>
          <p:cNvSpPr txBox="true"/>
          <p:nvPr/>
        </p:nvSpPr>
        <p:spPr>
          <a:xfrm rot="0">
            <a:off x="591083" y="9082165"/>
            <a:ext cx="6360074" cy="872490"/>
          </a:xfrm>
          <a:prstGeom prst="rect">
            <a:avLst/>
          </a:prstGeom>
        </p:spPr>
        <p:txBody>
          <a:bodyPr anchor="t" rtlCol="false" tIns="0" lIns="0" bIns="0" rIns="0">
            <a:spAutoFit/>
          </a:bodyPr>
          <a:lstStyle/>
          <a:p>
            <a:pPr algn="l">
              <a:lnSpc>
                <a:spcPts val="3330"/>
              </a:lnSpc>
            </a:pPr>
            <a:r>
              <a:rPr lang="en-US" sz="3000" b="true">
                <a:solidFill>
                  <a:srgbClr val="FFFFFF"/>
                </a:solidFill>
                <a:latin typeface="Poppins Heavy"/>
                <a:ea typeface="Poppins Heavy"/>
                <a:cs typeface="Poppins Heavy"/>
                <a:sym typeface="Poppins Heavy"/>
              </a:rPr>
              <a:t>From</a:t>
            </a:r>
            <a:r>
              <a:rPr lang="en-US" sz="3000" b="true">
                <a:solidFill>
                  <a:srgbClr val="FFFFFF"/>
                </a:solidFill>
                <a:latin typeface="Poppins Heavy"/>
                <a:ea typeface="Poppins Heavy"/>
                <a:cs typeface="Poppins Heavy"/>
                <a:sym typeface="Poppins Heavy"/>
              </a:rPr>
              <a:t> WORK3601 to BUSS1000 | Teamwork and peer feedback</a:t>
            </a:r>
          </a:p>
        </p:txBody>
      </p:sp>
      <p:sp>
        <p:nvSpPr>
          <p:cNvPr name="TextBox 30" id="30"/>
          <p:cNvSpPr txBox="true"/>
          <p:nvPr/>
        </p:nvSpPr>
        <p:spPr>
          <a:xfrm rot="0">
            <a:off x="11363349" y="9005584"/>
            <a:ext cx="6662300" cy="939546"/>
          </a:xfrm>
          <a:prstGeom prst="rect">
            <a:avLst/>
          </a:prstGeom>
        </p:spPr>
        <p:txBody>
          <a:bodyPr anchor="t" rtlCol="false" tIns="0" lIns="0" bIns="0" rIns="0">
            <a:spAutoFit/>
          </a:bodyPr>
          <a:lstStyle/>
          <a:p>
            <a:pPr algn="l">
              <a:lnSpc>
                <a:spcPts val="2441"/>
              </a:lnSpc>
            </a:pPr>
            <a:r>
              <a:rPr lang="en-US" sz="2199" b="true">
                <a:solidFill>
                  <a:srgbClr val="FFFFFF"/>
                </a:solidFill>
                <a:latin typeface="Poppins Heavy"/>
                <a:ea typeface="Poppins Heavy"/>
                <a:cs typeface="Poppins Heavy"/>
                <a:sym typeface="Poppins Heavy"/>
              </a:rPr>
              <a:t>Twelve scenarios.</a:t>
            </a:r>
            <a:r>
              <a:rPr lang="en-US" sz="2199" b="true">
                <a:solidFill>
                  <a:srgbClr val="FFFFFF"/>
                </a:solidFill>
                <a:latin typeface="Poppins Heavy"/>
                <a:ea typeface="Poppins Heavy"/>
                <a:cs typeface="Poppins Heavy"/>
                <a:sym typeface="Poppins Heavy"/>
              </a:rPr>
              <a:t> They get harder as you go. Move to the side of the room that matches your call, then be ready to say why</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39275"/>
            <a:chOff x="0" y="0"/>
            <a:chExt cx="20371224" cy="2319034"/>
          </a:xfrm>
        </p:grpSpPr>
        <p:grpSp>
          <p:nvGrpSpPr>
            <p:cNvPr name="Group 16" id="16"/>
            <p:cNvGrpSpPr/>
            <p:nvPr/>
          </p:nvGrpSpPr>
          <p:grpSpPr>
            <a:xfrm rot="0">
              <a:off x="0" y="0"/>
              <a:ext cx="20371224" cy="2319034"/>
              <a:chOff x="0" y="0"/>
              <a:chExt cx="1488968" cy="169502"/>
            </a:xfrm>
          </p:grpSpPr>
          <p:sp>
            <p:nvSpPr>
              <p:cNvPr name="Freeform 17" id="17"/>
              <p:cNvSpPr/>
              <p:nvPr/>
            </p:nvSpPr>
            <p:spPr>
              <a:xfrm flipH="false" flipV="false" rot="0">
                <a:off x="0" y="0"/>
                <a:ext cx="1488968" cy="169502"/>
              </a:xfrm>
              <a:custGeom>
                <a:avLst/>
                <a:gdLst/>
                <a:ahLst/>
                <a:cxnLst/>
                <a:rect r="r" b="b" t="t" l="l"/>
                <a:pathLst>
                  <a:path h="169502" w="1488968">
                    <a:moveTo>
                      <a:pt x="32515" y="0"/>
                    </a:moveTo>
                    <a:lnTo>
                      <a:pt x="1456454" y="0"/>
                    </a:lnTo>
                    <a:cubicBezTo>
                      <a:pt x="1465077" y="0"/>
                      <a:pt x="1473347" y="3426"/>
                      <a:pt x="1479445" y="9523"/>
                    </a:cubicBezTo>
                    <a:cubicBezTo>
                      <a:pt x="1485543" y="15621"/>
                      <a:pt x="1488968" y="23891"/>
                      <a:pt x="1488968" y="32515"/>
                    </a:cubicBezTo>
                    <a:lnTo>
                      <a:pt x="1488968" y="136988"/>
                    </a:lnTo>
                    <a:cubicBezTo>
                      <a:pt x="1488968" y="154945"/>
                      <a:pt x="1474411" y="169502"/>
                      <a:pt x="1456454" y="169502"/>
                    </a:cubicBezTo>
                    <a:lnTo>
                      <a:pt x="32515" y="169502"/>
                    </a:lnTo>
                    <a:cubicBezTo>
                      <a:pt x="23891" y="169502"/>
                      <a:pt x="15621" y="166077"/>
                      <a:pt x="9523" y="159979"/>
                    </a:cubicBezTo>
                    <a:cubicBezTo>
                      <a:pt x="3426" y="153881"/>
                      <a:pt x="0" y="145611"/>
                      <a:pt x="0" y="136988"/>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0927"/>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14731"/>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Sam volunteered for the market analysis in week 4. Between weeks 6 and 9 he didn’t reply to six messages. The group reallocated his section with a fortnight left, and neither of the two who picked it up had done the reading. </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940000">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09</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849811"/>
            <a:ext cx="4921364" cy="1576019"/>
          </a:xfrm>
          <a:prstGeom prst="rect">
            <a:avLst/>
          </a:prstGeom>
        </p:spPr>
        <p:txBody>
          <a:bodyPr anchor="t" rtlCol="false" tIns="0" lIns="0" bIns="0" rIns="0">
            <a:spAutoFit/>
          </a:bodyPr>
          <a:lstStyle/>
          <a:p>
            <a:pPr algn="l">
              <a:lnSpc>
                <a:spcPts val="2475"/>
              </a:lnSpc>
            </a:pPr>
            <a:r>
              <a:rPr lang="en-US" sz="2605" b="true">
                <a:solidFill>
                  <a:srgbClr val="FFFFFF"/>
                </a:solidFill>
                <a:latin typeface="Poppins Semi-Bold"/>
                <a:ea typeface="Poppins Semi-Bold"/>
                <a:cs typeface="Poppins Semi-Bold"/>
                <a:sym typeface="Poppins Semi-Bold"/>
              </a:rPr>
              <a:t>The problem isn’t that he fell behind. It’s the silence. Three weeks of no contact turned a manageable problem into a crisis for two other people.</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RED FLAG</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653927" y="280261"/>
              <a:ext cx="12187416" cy="2164772"/>
            </a:xfrm>
            <a:prstGeom prst="rect">
              <a:avLst/>
            </a:prstGeom>
          </p:spPr>
          <p:txBody>
            <a:bodyPr anchor="t" rtlCol="false" tIns="0" lIns="0" bIns="0" rIns="0">
              <a:spAutoFit/>
            </a:bodyPr>
            <a:lstStyle/>
            <a:p>
              <a:pPr algn="l">
                <a:lnSpc>
                  <a:spcPts val="4171"/>
                </a:lnSpc>
              </a:pPr>
              <a:r>
                <a:rPr lang="en-US" sz="3898" b="true">
                  <a:solidFill>
                    <a:srgbClr val="6E3125"/>
                  </a:solidFill>
                  <a:latin typeface="Poppins Heavy"/>
                  <a:ea typeface="Poppins Heavy"/>
                  <a:cs typeface="Poppins Heavy"/>
                  <a:sym typeface="Poppins Heavy"/>
                </a:rPr>
                <a:t>What percentage of effort would you give Sam, and what would you write in the explanation box?</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03578" y="3008663"/>
            <a:ext cx="14046712" cy="2119667"/>
            <a:chOff x="0" y="0"/>
            <a:chExt cx="18728950" cy="2826223"/>
          </a:xfrm>
        </p:grpSpPr>
        <p:grpSp>
          <p:nvGrpSpPr>
            <p:cNvPr name="Group 19" id="19"/>
            <p:cNvGrpSpPr/>
            <p:nvPr/>
          </p:nvGrpSpPr>
          <p:grpSpPr>
            <a:xfrm rot="0">
              <a:off x="0" y="0"/>
              <a:ext cx="18728950" cy="2826223"/>
              <a:chOff x="0" y="0"/>
              <a:chExt cx="1135704" cy="171379"/>
            </a:xfrm>
          </p:grpSpPr>
          <p:sp>
            <p:nvSpPr>
              <p:cNvPr name="Freeform 20" id="20"/>
              <p:cNvSpPr/>
              <p:nvPr/>
            </p:nvSpPr>
            <p:spPr>
              <a:xfrm flipH="false" flipV="false" rot="0">
                <a:off x="0" y="0"/>
                <a:ext cx="1135704" cy="171379"/>
              </a:xfrm>
              <a:custGeom>
                <a:avLst/>
                <a:gdLst/>
                <a:ahLst/>
                <a:cxnLst/>
                <a:rect r="r" b="b" t="t" l="l"/>
                <a:pathLst>
                  <a:path h="171379" w="1135704">
                    <a:moveTo>
                      <a:pt x="42628" y="0"/>
                    </a:moveTo>
                    <a:lnTo>
                      <a:pt x="1093075" y="0"/>
                    </a:lnTo>
                    <a:cubicBezTo>
                      <a:pt x="1104381" y="0"/>
                      <a:pt x="1115224" y="4491"/>
                      <a:pt x="1123218" y="12486"/>
                    </a:cubicBezTo>
                    <a:cubicBezTo>
                      <a:pt x="1131212" y="20480"/>
                      <a:pt x="1135704" y="31323"/>
                      <a:pt x="1135704" y="42628"/>
                    </a:cubicBezTo>
                    <a:lnTo>
                      <a:pt x="1135704" y="128751"/>
                    </a:lnTo>
                    <a:cubicBezTo>
                      <a:pt x="1135704" y="140056"/>
                      <a:pt x="1131212" y="150899"/>
                      <a:pt x="1123218" y="158894"/>
                    </a:cubicBezTo>
                    <a:cubicBezTo>
                      <a:pt x="1115224" y="166888"/>
                      <a:pt x="1104381" y="171379"/>
                      <a:pt x="1093075" y="171379"/>
                    </a:cubicBezTo>
                    <a:lnTo>
                      <a:pt x="42628" y="171379"/>
                    </a:lnTo>
                    <a:cubicBezTo>
                      <a:pt x="31323" y="171379"/>
                      <a:pt x="20480" y="166888"/>
                      <a:pt x="12486" y="158894"/>
                    </a:cubicBezTo>
                    <a:cubicBezTo>
                      <a:pt x="4491" y="150899"/>
                      <a:pt x="0" y="140056"/>
                      <a:pt x="0" y="128751"/>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42804"/>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17440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Jack’s section is 800 words summarising the case study, with no analysis, no unit frameworks, and no sources. Asked to add analysis, he said the word count was already met. </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10</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3: JACK</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39275"/>
            <a:chOff x="0" y="0"/>
            <a:chExt cx="20371224" cy="2319034"/>
          </a:xfrm>
        </p:grpSpPr>
        <p:grpSp>
          <p:nvGrpSpPr>
            <p:cNvPr name="Group 16" id="16"/>
            <p:cNvGrpSpPr/>
            <p:nvPr/>
          </p:nvGrpSpPr>
          <p:grpSpPr>
            <a:xfrm rot="0">
              <a:off x="0" y="0"/>
              <a:ext cx="20371224" cy="2319034"/>
              <a:chOff x="0" y="0"/>
              <a:chExt cx="1488968" cy="169502"/>
            </a:xfrm>
          </p:grpSpPr>
          <p:sp>
            <p:nvSpPr>
              <p:cNvPr name="Freeform 17" id="17"/>
              <p:cNvSpPr/>
              <p:nvPr/>
            </p:nvSpPr>
            <p:spPr>
              <a:xfrm flipH="false" flipV="false" rot="0">
                <a:off x="0" y="0"/>
                <a:ext cx="1488968" cy="169502"/>
              </a:xfrm>
              <a:custGeom>
                <a:avLst/>
                <a:gdLst/>
                <a:ahLst/>
                <a:cxnLst/>
                <a:rect r="r" b="b" t="t" l="l"/>
                <a:pathLst>
                  <a:path h="169502" w="1488968">
                    <a:moveTo>
                      <a:pt x="32515" y="0"/>
                    </a:moveTo>
                    <a:lnTo>
                      <a:pt x="1456454" y="0"/>
                    </a:lnTo>
                    <a:cubicBezTo>
                      <a:pt x="1465077" y="0"/>
                      <a:pt x="1473347" y="3426"/>
                      <a:pt x="1479445" y="9523"/>
                    </a:cubicBezTo>
                    <a:cubicBezTo>
                      <a:pt x="1485543" y="15621"/>
                      <a:pt x="1488968" y="23891"/>
                      <a:pt x="1488968" y="32515"/>
                    </a:cubicBezTo>
                    <a:lnTo>
                      <a:pt x="1488968" y="136988"/>
                    </a:lnTo>
                    <a:cubicBezTo>
                      <a:pt x="1488968" y="154945"/>
                      <a:pt x="1474411" y="169502"/>
                      <a:pt x="1456454" y="169502"/>
                    </a:cubicBezTo>
                    <a:lnTo>
                      <a:pt x="32515" y="169502"/>
                    </a:lnTo>
                    <a:cubicBezTo>
                      <a:pt x="23891" y="169502"/>
                      <a:pt x="15621" y="166077"/>
                      <a:pt x="9523" y="159979"/>
                    </a:cubicBezTo>
                    <a:cubicBezTo>
                      <a:pt x="3426" y="153881"/>
                      <a:pt x="0" y="145611"/>
                      <a:pt x="0" y="136988"/>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0927"/>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14731"/>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Jack’s section is 800 words summarising the case study, with no analysis, no unit frameworks, and no sources. Asked to add analysis, he said the word count was already met. </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940000">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11</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849811"/>
            <a:ext cx="4921364" cy="1884201"/>
          </a:xfrm>
          <a:prstGeom prst="rect">
            <a:avLst/>
          </a:prstGeom>
        </p:spPr>
        <p:txBody>
          <a:bodyPr anchor="t" rtlCol="false" tIns="0" lIns="0" bIns="0" rIns="0">
            <a:spAutoFit/>
          </a:bodyPr>
          <a:lstStyle/>
          <a:p>
            <a:pPr algn="l">
              <a:lnSpc>
                <a:spcPts val="2475"/>
              </a:lnSpc>
            </a:pPr>
            <a:r>
              <a:rPr lang="en-US" sz="2605" b="true">
                <a:solidFill>
                  <a:srgbClr val="FFFFFF"/>
                </a:solidFill>
                <a:latin typeface="Poppins Semi-Bold"/>
                <a:ea typeface="Poppins Semi-Bold"/>
                <a:cs typeface="Poppins Semi-Bold"/>
                <a:sym typeface="Poppins Semi-Bold"/>
              </a:rPr>
              <a:t>He met the letter of the commitment and none of the point of it. Someone else now has to rewrite it, which is unpaid work created by a teammate.</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RED FLAG</a:t>
            </a:r>
          </a:p>
        </p:txBody>
      </p:sp>
      <p:grpSp>
        <p:nvGrpSpPr>
          <p:cNvPr name="Group 33" id="33"/>
          <p:cNvGrpSpPr/>
          <p:nvPr/>
        </p:nvGrpSpPr>
        <p:grpSpPr>
          <a:xfrm rot="0">
            <a:off x="3857803" y="6559486"/>
            <a:ext cx="10947117" cy="2036826"/>
            <a:chOff x="0" y="0"/>
            <a:chExt cx="14596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635691" y="365040"/>
              <a:ext cx="13960466" cy="1910307"/>
            </a:xfrm>
            <a:prstGeom prst="rect">
              <a:avLst/>
            </a:prstGeom>
          </p:spPr>
          <p:txBody>
            <a:bodyPr anchor="t" rtlCol="false" tIns="0" lIns="0" bIns="0" rIns="0">
              <a:spAutoFit/>
            </a:bodyPr>
            <a:lstStyle/>
            <a:p>
              <a:pPr algn="l">
                <a:lnSpc>
                  <a:spcPts val="3665"/>
                </a:lnSpc>
              </a:pPr>
              <a:r>
                <a:rPr lang="en-US" sz="3425" b="true">
                  <a:solidFill>
                    <a:srgbClr val="6E3125"/>
                  </a:solidFill>
                  <a:latin typeface="Poppins Heavy"/>
                  <a:ea typeface="Poppins Heavy"/>
                  <a:cs typeface="Poppins Heavy"/>
                  <a:sym typeface="Poppins Heavy"/>
                </a:rPr>
                <a:t>Is submit</a:t>
              </a:r>
              <a:r>
                <a:rPr lang="en-US" sz="3425" b="true">
                  <a:solidFill>
                    <a:srgbClr val="6E3125"/>
                  </a:solidFill>
                  <a:latin typeface="Poppins Heavy"/>
                  <a:ea typeface="Poppins Heavy"/>
                  <a:cs typeface="Poppins Heavy"/>
                  <a:sym typeface="Poppins Heavy"/>
                </a:rPr>
                <a:t>ting something on time enough? What is the difference between contributing and contributing thoughtfully?</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0">
            <a:off x="-352703" y="-2563023"/>
            <a:ext cx="3679495" cy="14717982"/>
          </a:xfrm>
          <a:custGeom>
            <a:avLst/>
            <a:gdLst/>
            <a:ahLst/>
            <a:cxnLst/>
            <a:rect r="r" b="b" t="t" l="l"/>
            <a:pathLst>
              <a:path h="14717982" w="3679495">
                <a:moveTo>
                  <a:pt x="3679495" y="0"/>
                </a:moveTo>
                <a:lnTo>
                  <a:pt x="0" y="0"/>
                </a:lnTo>
                <a:lnTo>
                  <a:pt x="0" y="14717982"/>
                </a:lnTo>
                <a:lnTo>
                  <a:pt x="3679495" y="14717982"/>
                </a:lnTo>
                <a:lnTo>
                  <a:pt x="3679495" y="0"/>
                </a:lnTo>
                <a:close/>
              </a:path>
            </a:pathLst>
          </a:custGeom>
          <a:blipFill>
            <a:blip r:embed="rId4"/>
            <a:stretch>
              <a:fillRect l="0" t="0" r="0" b="0"/>
            </a:stretch>
          </a:blipFill>
        </p:spPr>
      </p:sp>
      <p:sp>
        <p:nvSpPr>
          <p:cNvPr name="Freeform 4" id="4"/>
          <p:cNvSpPr/>
          <p:nvPr/>
        </p:nvSpPr>
        <p:spPr>
          <a:xfrm flipH="false" flipV="false" rot="0">
            <a:off x="15006105" y="-3002669"/>
            <a:ext cx="3679495" cy="14717982"/>
          </a:xfrm>
          <a:custGeom>
            <a:avLst/>
            <a:gdLst/>
            <a:ahLst/>
            <a:cxnLst/>
            <a:rect r="r" b="b" t="t" l="l"/>
            <a:pathLst>
              <a:path h="14717982" w="3679495">
                <a:moveTo>
                  <a:pt x="0" y="0"/>
                </a:moveTo>
                <a:lnTo>
                  <a:pt x="3679495" y="0"/>
                </a:lnTo>
                <a:lnTo>
                  <a:pt x="3679495" y="14717982"/>
                </a:lnTo>
                <a:lnTo>
                  <a:pt x="0" y="14717982"/>
                </a:lnTo>
                <a:lnTo>
                  <a:pt x="0" y="0"/>
                </a:lnTo>
                <a:close/>
              </a:path>
            </a:pathLst>
          </a:custGeom>
          <a:blipFill>
            <a:blip r:embed="rId4"/>
            <a:stretch>
              <a:fillRect l="0" t="0" r="0" b="0"/>
            </a:stretch>
          </a:blipFill>
        </p:spPr>
      </p:sp>
      <p:sp>
        <p:nvSpPr>
          <p:cNvPr name="Freeform 5" id="5"/>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415994" y="9258300"/>
            <a:ext cx="4387595" cy="2093523"/>
            <a:chOff x="0" y="0"/>
            <a:chExt cx="5850127" cy="2791364"/>
          </a:xfrm>
        </p:grpSpPr>
        <p:grpSp>
          <p:nvGrpSpPr>
            <p:cNvPr name="Group 7" id="7"/>
            <p:cNvGrpSpPr/>
            <p:nvPr/>
          </p:nvGrpSpPr>
          <p:grpSpPr>
            <a:xfrm rot="0">
              <a:off x="0" y="0"/>
              <a:ext cx="5850127" cy="2791364"/>
              <a:chOff x="0" y="0"/>
              <a:chExt cx="902797" cy="430766"/>
            </a:xfrm>
          </p:grpSpPr>
          <p:sp>
            <p:nvSpPr>
              <p:cNvPr name="Freeform 8" id="8"/>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9" id="9"/>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10" id="10"/>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7"/>
              <a:stretch>
                <a:fillRect l="0" t="-15579" r="0" b="0"/>
              </a:stretch>
            </a:blipFill>
          </p:spPr>
        </p:sp>
      </p:grpSp>
      <p:grpSp>
        <p:nvGrpSpPr>
          <p:cNvPr name="Group 11" id="11"/>
          <p:cNvGrpSpPr/>
          <p:nvPr/>
        </p:nvGrpSpPr>
        <p:grpSpPr>
          <a:xfrm rot="0">
            <a:off x="3162265" y="9258300"/>
            <a:ext cx="11963470" cy="4031369"/>
            <a:chOff x="0" y="0"/>
            <a:chExt cx="1057797" cy="356449"/>
          </a:xfrm>
        </p:grpSpPr>
        <p:sp>
          <p:nvSpPr>
            <p:cNvPr name="Freeform 12" id="12"/>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3" id="13"/>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13874565" y="9023776"/>
            <a:ext cx="2263079" cy="2785329"/>
            <a:chOff x="0" y="0"/>
            <a:chExt cx="660400" cy="812800"/>
          </a:xfrm>
        </p:grpSpPr>
        <p:sp>
          <p:nvSpPr>
            <p:cNvPr name="Freeform 15" id="15"/>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6" id="16"/>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7" id="17"/>
          <p:cNvGrpSpPr/>
          <p:nvPr/>
        </p:nvGrpSpPr>
        <p:grpSpPr>
          <a:xfrm rot="0">
            <a:off x="6180582" y="2356488"/>
            <a:ext cx="7345219" cy="1916442"/>
            <a:chOff x="0" y="0"/>
            <a:chExt cx="9793625" cy="2555256"/>
          </a:xfrm>
        </p:grpSpPr>
        <p:sp>
          <p:nvSpPr>
            <p:cNvPr name="TextBox 18" id="18"/>
            <p:cNvSpPr txBox="true"/>
            <p:nvPr/>
          </p:nvSpPr>
          <p:spPr>
            <a:xfrm rot="0">
              <a:off x="103840" y="-177615"/>
              <a:ext cx="9689785" cy="2732871"/>
            </a:xfrm>
            <a:prstGeom prst="rect">
              <a:avLst/>
            </a:prstGeom>
          </p:spPr>
          <p:txBody>
            <a:bodyPr anchor="t" rtlCol="false" tIns="0" lIns="0" bIns="0" rIns="0">
              <a:spAutoFit/>
            </a:bodyPr>
            <a:lstStyle/>
            <a:p>
              <a:pPr algn="ctr">
                <a:lnSpc>
                  <a:spcPts val="16537"/>
                </a:lnSpc>
              </a:pPr>
              <a:r>
                <a:rPr lang="en-US" sz="11812">
                  <a:solidFill>
                    <a:srgbClr val="000000">
                      <a:alpha val="34902"/>
                    </a:srgbClr>
                  </a:solidFill>
                  <a:latin typeface="Jack in the Box"/>
                  <a:ea typeface="Jack in the Box"/>
                  <a:cs typeface="Jack in the Box"/>
                  <a:sym typeface="Jack in the Box"/>
                </a:rPr>
                <a:t>Level 2:</a:t>
              </a:r>
            </a:p>
          </p:txBody>
        </p:sp>
        <p:sp>
          <p:nvSpPr>
            <p:cNvPr name="TextBox 19" id="19"/>
            <p:cNvSpPr txBox="true"/>
            <p:nvPr/>
          </p:nvSpPr>
          <p:spPr>
            <a:xfrm rot="0">
              <a:off x="0" y="-333375"/>
              <a:ext cx="9689785" cy="2732871"/>
            </a:xfrm>
            <a:prstGeom prst="rect">
              <a:avLst/>
            </a:prstGeom>
          </p:spPr>
          <p:txBody>
            <a:bodyPr anchor="t" rtlCol="false" tIns="0" lIns="0" bIns="0" rIns="0">
              <a:spAutoFit/>
            </a:bodyPr>
            <a:lstStyle/>
            <a:p>
              <a:pPr algn="ctr">
                <a:lnSpc>
                  <a:spcPts val="16537"/>
                </a:lnSpc>
              </a:pPr>
              <a:r>
                <a:rPr lang="en-US" sz="11812">
                  <a:gradFill>
                    <a:gsLst>
                      <a:gs pos="0">
                        <a:srgbClr val="841F0B">
                          <a:alpha val="100000"/>
                        </a:srgbClr>
                      </a:gs>
                      <a:gs pos="100000">
                        <a:srgbClr val="DA4610">
                          <a:alpha val="100000"/>
                        </a:srgbClr>
                      </a:gs>
                    </a:gsLst>
                    <a:lin ang="0"/>
                  </a:gradFill>
                  <a:latin typeface="Jack in the Box"/>
                  <a:ea typeface="Jack in the Box"/>
                  <a:cs typeface="Jack in the Box"/>
                  <a:sym typeface="Jack in the Box"/>
                </a:rPr>
                <a:t>Level 2:</a:t>
              </a:r>
            </a:p>
          </p:txBody>
        </p:sp>
      </p:grpSp>
      <p:sp>
        <p:nvSpPr>
          <p:cNvPr name="Freeform 20" id="20"/>
          <p:cNvSpPr/>
          <p:nvPr/>
        </p:nvSpPr>
        <p:spPr>
          <a:xfrm flipH="false" flipV="false" rot="0">
            <a:off x="1937844" y="152400"/>
            <a:ext cx="6456978" cy="7450349"/>
          </a:xfrm>
          <a:custGeom>
            <a:avLst/>
            <a:gdLst/>
            <a:ahLst/>
            <a:cxnLst/>
            <a:rect r="r" b="b" t="t" l="l"/>
            <a:pathLst>
              <a:path h="7450349" w="6456978">
                <a:moveTo>
                  <a:pt x="0" y="0"/>
                </a:moveTo>
                <a:lnTo>
                  <a:pt x="6456978" y="0"/>
                </a:lnTo>
                <a:lnTo>
                  <a:pt x="6456978" y="7450349"/>
                </a:lnTo>
                <a:lnTo>
                  <a:pt x="0" y="7450349"/>
                </a:lnTo>
                <a:lnTo>
                  <a:pt x="0" y="0"/>
                </a:lnTo>
                <a:close/>
              </a:path>
            </a:pathLst>
          </a:custGeom>
          <a:blipFill>
            <a:blip r:embed="rId8">
              <a:alphaModFix amt="30000"/>
            </a:blip>
            <a:stretch>
              <a:fillRect l="0" t="0" r="0" b="-30326"/>
            </a:stretch>
          </a:blipFill>
        </p:spPr>
      </p:sp>
      <p:sp>
        <p:nvSpPr>
          <p:cNvPr name="Freeform 21" id="21"/>
          <p:cNvSpPr/>
          <p:nvPr/>
        </p:nvSpPr>
        <p:spPr>
          <a:xfrm flipH="false" flipV="false" rot="0">
            <a:off x="1756869" y="0"/>
            <a:ext cx="6456978" cy="7450349"/>
          </a:xfrm>
          <a:custGeom>
            <a:avLst/>
            <a:gdLst/>
            <a:ahLst/>
            <a:cxnLst/>
            <a:rect r="r" b="b" t="t" l="l"/>
            <a:pathLst>
              <a:path h="7450349" w="6456978">
                <a:moveTo>
                  <a:pt x="0" y="0"/>
                </a:moveTo>
                <a:lnTo>
                  <a:pt x="6456978" y="0"/>
                </a:lnTo>
                <a:lnTo>
                  <a:pt x="6456978" y="7450349"/>
                </a:lnTo>
                <a:lnTo>
                  <a:pt x="0" y="7450349"/>
                </a:lnTo>
                <a:lnTo>
                  <a:pt x="0" y="0"/>
                </a:lnTo>
                <a:close/>
              </a:path>
            </a:pathLst>
          </a:custGeom>
          <a:blipFill>
            <a:blip r:embed="rId9"/>
            <a:stretch>
              <a:fillRect l="0" t="0" r="0" b="-30326"/>
            </a:stretch>
          </a:blipFill>
        </p:spPr>
      </p:sp>
      <p:grpSp>
        <p:nvGrpSpPr>
          <p:cNvPr name="Group 22" id="22"/>
          <p:cNvGrpSpPr/>
          <p:nvPr/>
        </p:nvGrpSpPr>
        <p:grpSpPr>
          <a:xfrm rot="0">
            <a:off x="2484870" y="6854349"/>
            <a:ext cx="13318260" cy="1191999"/>
            <a:chOff x="0" y="0"/>
            <a:chExt cx="2740383" cy="245267"/>
          </a:xfrm>
        </p:grpSpPr>
        <p:sp>
          <p:nvSpPr>
            <p:cNvPr name="Freeform 23" id="23"/>
            <p:cNvSpPr/>
            <p:nvPr/>
          </p:nvSpPr>
          <p:spPr>
            <a:xfrm flipH="false" flipV="false" rot="0">
              <a:off x="0" y="0"/>
              <a:ext cx="2740383" cy="245267"/>
            </a:xfrm>
            <a:custGeom>
              <a:avLst/>
              <a:gdLst/>
              <a:ahLst/>
              <a:cxnLst/>
              <a:rect r="r" b="b" t="t" l="l"/>
              <a:pathLst>
                <a:path h="245267" w="2740383">
                  <a:moveTo>
                    <a:pt x="17712" y="0"/>
                  </a:moveTo>
                  <a:lnTo>
                    <a:pt x="2722671" y="0"/>
                  </a:lnTo>
                  <a:cubicBezTo>
                    <a:pt x="2732453" y="0"/>
                    <a:pt x="2740383" y="7930"/>
                    <a:pt x="2740383" y="17712"/>
                  </a:cubicBezTo>
                  <a:lnTo>
                    <a:pt x="2740383" y="227556"/>
                  </a:lnTo>
                  <a:cubicBezTo>
                    <a:pt x="2740383" y="237338"/>
                    <a:pt x="2732453" y="245267"/>
                    <a:pt x="2722671" y="245267"/>
                  </a:cubicBezTo>
                  <a:lnTo>
                    <a:pt x="17712" y="245267"/>
                  </a:lnTo>
                  <a:cubicBezTo>
                    <a:pt x="13014" y="245267"/>
                    <a:pt x="8509" y="243401"/>
                    <a:pt x="5188" y="240080"/>
                  </a:cubicBezTo>
                  <a:cubicBezTo>
                    <a:pt x="1866" y="236758"/>
                    <a:pt x="0" y="232253"/>
                    <a:pt x="0" y="227556"/>
                  </a:cubicBezTo>
                  <a:lnTo>
                    <a:pt x="0" y="17712"/>
                  </a:lnTo>
                  <a:cubicBezTo>
                    <a:pt x="0" y="7930"/>
                    <a:pt x="7930" y="0"/>
                    <a:pt x="17712" y="0"/>
                  </a:cubicBezTo>
                  <a:close/>
                </a:path>
              </a:pathLst>
            </a:custGeom>
            <a:gradFill rotWithShape="true">
              <a:gsLst>
                <a:gs pos="0">
                  <a:srgbClr val="85200C">
                    <a:alpha val="100000"/>
                  </a:srgbClr>
                </a:gs>
                <a:gs pos="100000">
                  <a:srgbClr val="DC4B0F">
                    <a:alpha val="100000"/>
                  </a:srgbClr>
                </a:gs>
              </a:gsLst>
              <a:lin ang="0"/>
            </a:gradFill>
          </p:spPr>
        </p:sp>
        <p:sp>
          <p:nvSpPr>
            <p:cNvPr name="TextBox 24" id="24"/>
            <p:cNvSpPr txBox="true"/>
            <p:nvPr/>
          </p:nvSpPr>
          <p:spPr>
            <a:xfrm>
              <a:off x="0" y="28575"/>
              <a:ext cx="2740383" cy="216692"/>
            </a:xfrm>
            <a:prstGeom prst="rect">
              <a:avLst/>
            </a:prstGeom>
          </p:spPr>
          <p:txBody>
            <a:bodyPr anchor="ctr" rtlCol="false" tIns="50800" lIns="50800" bIns="50800" rIns="50800"/>
            <a:lstStyle/>
            <a:p>
              <a:pPr algn="ctr">
                <a:lnSpc>
                  <a:spcPts val="1919"/>
                </a:lnSpc>
              </a:pPr>
            </a:p>
          </p:txBody>
        </p:sp>
      </p:grpSp>
      <p:grpSp>
        <p:nvGrpSpPr>
          <p:cNvPr name="Group 25" id="25"/>
          <p:cNvGrpSpPr/>
          <p:nvPr/>
        </p:nvGrpSpPr>
        <p:grpSpPr>
          <a:xfrm rot="481108">
            <a:off x="5590904" y="4481403"/>
            <a:ext cx="3650792" cy="1648059"/>
            <a:chOff x="0" y="0"/>
            <a:chExt cx="1053899" cy="475757"/>
          </a:xfrm>
        </p:grpSpPr>
        <p:sp>
          <p:nvSpPr>
            <p:cNvPr name="Freeform 26" id="26"/>
            <p:cNvSpPr/>
            <p:nvPr/>
          </p:nvSpPr>
          <p:spPr>
            <a:xfrm flipH="false" flipV="false" rot="0">
              <a:off x="0" y="0"/>
              <a:ext cx="1053899" cy="475757"/>
            </a:xfrm>
            <a:custGeom>
              <a:avLst/>
              <a:gdLst/>
              <a:ahLst/>
              <a:cxnLst/>
              <a:rect r="r" b="b" t="t" l="l"/>
              <a:pathLst>
                <a:path h="475757" w="1053899">
                  <a:moveTo>
                    <a:pt x="36448" y="0"/>
                  </a:moveTo>
                  <a:lnTo>
                    <a:pt x="1017451" y="0"/>
                  </a:lnTo>
                  <a:cubicBezTo>
                    <a:pt x="1037581" y="0"/>
                    <a:pt x="1053899" y="16318"/>
                    <a:pt x="1053899" y="36448"/>
                  </a:cubicBezTo>
                  <a:lnTo>
                    <a:pt x="1053899" y="439309"/>
                  </a:lnTo>
                  <a:cubicBezTo>
                    <a:pt x="1053899" y="448975"/>
                    <a:pt x="1050059" y="458246"/>
                    <a:pt x="1043224" y="465081"/>
                  </a:cubicBezTo>
                  <a:cubicBezTo>
                    <a:pt x="1036389" y="471917"/>
                    <a:pt x="1027118" y="475757"/>
                    <a:pt x="1017451" y="475757"/>
                  </a:cubicBezTo>
                  <a:lnTo>
                    <a:pt x="36448" y="475757"/>
                  </a:lnTo>
                  <a:cubicBezTo>
                    <a:pt x="26781" y="475757"/>
                    <a:pt x="17511" y="471917"/>
                    <a:pt x="10675" y="465081"/>
                  </a:cubicBezTo>
                  <a:cubicBezTo>
                    <a:pt x="3840" y="458246"/>
                    <a:pt x="0" y="448975"/>
                    <a:pt x="0" y="439309"/>
                  </a:cubicBezTo>
                  <a:lnTo>
                    <a:pt x="0" y="36448"/>
                  </a:lnTo>
                  <a:cubicBezTo>
                    <a:pt x="0" y="26781"/>
                    <a:pt x="3840" y="17511"/>
                    <a:pt x="10675" y="10675"/>
                  </a:cubicBezTo>
                  <a:cubicBezTo>
                    <a:pt x="17511" y="3840"/>
                    <a:pt x="26781" y="0"/>
                    <a:pt x="36448" y="0"/>
                  </a:cubicBezTo>
                  <a:close/>
                </a:path>
              </a:pathLst>
            </a:custGeom>
            <a:gradFill rotWithShape="true">
              <a:gsLst>
                <a:gs pos="0">
                  <a:srgbClr val="85200C">
                    <a:alpha val="100000"/>
                  </a:srgbClr>
                </a:gs>
                <a:gs pos="100000">
                  <a:srgbClr val="DC4B0F">
                    <a:alpha val="100000"/>
                  </a:srgbClr>
                </a:gs>
              </a:gsLst>
              <a:lin ang="0"/>
            </a:gradFill>
          </p:spPr>
        </p:sp>
        <p:sp>
          <p:nvSpPr>
            <p:cNvPr name="TextBox 27" id="27"/>
            <p:cNvSpPr txBox="true"/>
            <p:nvPr/>
          </p:nvSpPr>
          <p:spPr>
            <a:xfrm>
              <a:off x="0" y="28575"/>
              <a:ext cx="1053899" cy="447182"/>
            </a:xfrm>
            <a:prstGeom prst="rect">
              <a:avLst/>
            </a:prstGeom>
          </p:spPr>
          <p:txBody>
            <a:bodyPr anchor="ctr" rtlCol="false" tIns="50800" lIns="50800" bIns="50800" rIns="50800"/>
            <a:lstStyle/>
            <a:p>
              <a:pPr algn="ctr">
                <a:lnSpc>
                  <a:spcPts val="1919"/>
                </a:lnSpc>
              </a:pPr>
            </a:p>
          </p:txBody>
        </p:sp>
      </p:grpSp>
      <p:sp>
        <p:nvSpPr>
          <p:cNvPr name="TextBox 28" id="28"/>
          <p:cNvSpPr txBox="true"/>
          <p:nvPr/>
        </p:nvSpPr>
        <p:spPr>
          <a:xfrm rot="0">
            <a:off x="2598080" y="7024935"/>
            <a:ext cx="13205050" cy="888928"/>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The first real disagreement. Behaviours that look harmless, or look unhelpful, until you think about the effect.</a:t>
            </a:r>
          </a:p>
        </p:txBody>
      </p:sp>
      <p:sp>
        <p:nvSpPr>
          <p:cNvPr name="TextBox 29" id="29"/>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12</a:t>
            </a:r>
          </a:p>
        </p:txBody>
      </p:sp>
      <p:sp>
        <p:nvSpPr>
          <p:cNvPr name="TextBox 30" id="30"/>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31" id="31"/>
          <p:cNvGrpSpPr/>
          <p:nvPr/>
        </p:nvGrpSpPr>
        <p:grpSpPr>
          <a:xfrm rot="0">
            <a:off x="9344402" y="4281983"/>
            <a:ext cx="6627717" cy="1663306"/>
            <a:chOff x="0" y="0"/>
            <a:chExt cx="8836956" cy="2217741"/>
          </a:xfrm>
        </p:grpSpPr>
        <p:sp>
          <p:nvSpPr>
            <p:cNvPr name="TextBox 32" id="32"/>
            <p:cNvSpPr txBox="true"/>
            <p:nvPr/>
          </p:nvSpPr>
          <p:spPr>
            <a:xfrm rot="0">
              <a:off x="92084" y="268175"/>
              <a:ext cx="8744872" cy="1949566"/>
            </a:xfrm>
            <a:prstGeom prst="rect">
              <a:avLst/>
            </a:prstGeom>
          </p:spPr>
          <p:txBody>
            <a:bodyPr anchor="t" rtlCol="false" tIns="0" lIns="0" bIns="0" rIns="0">
              <a:spAutoFit/>
            </a:bodyPr>
            <a:lstStyle/>
            <a:p>
              <a:pPr algn="l">
                <a:lnSpc>
                  <a:spcPts val="10058"/>
                </a:lnSpc>
              </a:pPr>
              <a:r>
                <a:rPr lang="en-US" sz="10587" b="true">
                  <a:solidFill>
                    <a:srgbClr val="000000">
                      <a:alpha val="29804"/>
                    </a:srgbClr>
                  </a:solidFill>
                  <a:latin typeface="Poppins Heavy"/>
                  <a:ea typeface="Poppins Heavy"/>
                  <a:cs typeface="Poppins Heavy"/>
                  <a:sym typeface="Poppins Heavy"/>
                </a:rPr>
                <a:t>OBVIOUS</a:t>
              </a:r>
            </a:p>
          </p:txBody>
        </p:sp>
        <p:sp>
          <p:nvSpPr>
            <p:cNvPr name="TextBox 33" id="33"/>
            <p:cNvSpPr txBox="true"/>
            <p:nvPr/>
          </p:nvSpPr>
          <p:spPr>
            <a:xfrm rot="0">
              <a:off x="0" y="161925"/>
              <a:ext cx="8744872" cy="1949566"/>
            </a:xfrm>
            <a:prstGeom prst="rect">
              <a:avLst/>
            </a:prstGeom>
          </p:spPr>
          <p:txBody>
            <a:bodyPr anchor="t" rtlCol="false" tIns="0" lIns="0" bIns="0" rIns="0">
              <a:spAutoFit/>
            </a:bodyPr>
            <a:lstStyle/>
            <a:p>
              <a:pPr algn="l">
                <a:lnSpc>
                  <a:spcPts val="10058"/>
                </a:lnSpc>
              </a:pPr>
              <a:r>
                <a:rPr lang="en-US" sz="10587" b="true">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OBVIOUS</a:t>
              </a:r>
            </a:p>
          </p:txBody>
        </p:sp>
      </p:grpSp>
      <p:grpSp>
        <p:nvGrpSpPr>
          <p:cNvPr name="Group 34" id="34"/>
          <p:cNvGrpSpPr/>
          <p:nvPr/>
        </p:nvGrpSpPr>
        <p:grpSpPr>
          <a:xfrm rot="546509">
            <a:off x="5830142" y="4796094"/>
            <a:ext cx="6627717" cy="1663306"/>
            <a:chOff x="0" y="0"/>
            <a:chExt cx="8836956" cy="2217741"/>
          </a:xfrm>
        </p:grpSpPr>
        <p:sp>
          <p:nvSpPr>
            <p:cNvPr name="TextBox 35" id="35"/>
            <p:cNvSpPr txBox="true"/>
            <p:nvPr/>
          </p:nvSpPr>
          <p:spPr>
            <a:xfrm rot="0">
              <a:off x="92084" y="268175"/>
              <a:ext cx="8744872" cy="1949566"/>
            </a:xfrm>
            <a:prstGeom prst="rect">
              <a:avLst/>
            </a:prstGeom>
          </p:spPr>
          <p:txBody>
            <a:bodyPr anchor="t" rtlCol="false" tIns="0" lIns="0" bIns="0" rIns="0">
              <a:spAutoFit/>
            </a:bodyPr>
            <a:lstStyle/>
            <a:p>
              <a:pPr algn="l">
                <a:lnSpc>
                  <a:spcPts val="10058"/>
                </a:lnSpc>
              </a:pPr>
              <a:r>
                <a:rPr lang="en-US" sz="10587" b="true">
                  <a:solidFill>
                    <a:srgbClr val="000000">
                      <a:alpha val="29804"/>
                    </a:srgbClr>
                  </a:solidFill>
                  <a:latin typeface="Poppins Heavy"/>
                  <a:ea typeface="Poppins Heavy"/>
                  <a:cs typeface="Poppins Heavy"/>
                  <a:sym typeface="Poppins Heavy"/>
                </a:rPr>
                <a:t>LESS</a:t>
              </a:r>
            </a:p>
          </p:txBody>
        </p:sp>
        <p:sp>
          <p:nvSpPr>
            <p:cNvPr name="TextBox 36" id="36"/>
            <p:cNvSpPr txBox="true"/>
            <p:nvPr/>
          </p:nvSpPr>
          <p:spPr>
            <a:xfrm rot="0">
              <a:off x="0" y="161925"/>
              <a:ext cx="5170254" cy="1949566"/>
            </a:xfrm>
            <a:prstGeom prst="rect">
              <a:avLst/>
            </a:prstGeom>
          </p:spPr>
          <p:txBody>
            <a:bodyPr anchor="t" rtlCol="false" tIns="0" lIns="0" bIns="0" rIns="0">
              <a:spAutoFit/>
            </a:bodyPr>
            <a:lstStyle/>
            <a:p>
              <a:pPr algn="l">
                <a:lnSpc>
                  <a:spcPts val="10058"/>
                </a:lnSpc>
              </a:pPr>
              <a:r>
                <a:rPr lang="en-US" sz="10587" b="true">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LESS</a:t>
              </a:r>
            </a:p>
          </p:txBody>
        </p:sp>
      </p:grpSp>
      <p:sp>
        <p:nvSpPr>
          <p:cNvPr name="Freeform 37" id="37"/>
          <p:cNvSpPr/>
          <p:nvPr/>
        </p:nvSpPr>
        <p:spPr>
          <a:xfrm flipH="false" flipV="false" rot="0">
            <a:off x="-1291529" y="-3353118"/>
            <a:ext cx="20440189" cy="20440189"/>
          </a:xfrm>
          <a:custGeom>
            <a:avLst/>
            <a:gdLst/>
            <a:ahLst/>
            <a:cxnLst/>
            <a:rect r="r" b="b" t="t" l="l"/>
            <a:pathLst>
              <a:path h="20440189" w="20440189">
                <a:moveTo>
                  <a:pt x="0" y="0"/>
                </a:moveTo>
                <a:lnTo>
                  <a:pt x="20440189" y="0"/>
                </a:lnTo>
                <a:lnTo>
                  <a:pt x="20440189" y="20440189"/>
                </a:lnTo>
                <a:lnTo>
                  <a:pt x="0" y="20440189"/>
                </a:lnTo>
                <a:lnTo>
                  <a:pt x="0" y="0"/>
                </a:lnTo>
                <a:close/>
              </a:path>
            </a:pathLst>
          </a:custGeom>
          <a:blipFill>
            <a:blip r:embed="rId10">
              <a:alphaModFix amt="50000"/>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529242"/>
            <a:chOff x="0" y="0"/>
            <a:chExt cx="18728950" cy="3372323"/>
          </a:xfrm>
        </p:grpSpPr>
        <p:grpSp>
          <p:nvGrpSpPr>
            <p:cNvPr name="Group 19" id="19"/>
            <p:cNvGrpSpPr/>
            <p:nvPr/>
          </p:nvGrpSpPr>
          <p:grpSpPr>
            <a:xfrm rot="0">
              <a:off x="0" y="0"/>
              <a:ext cx="18728950" cy="3372323"/>
              <a:chOff x="0" y="0"/>
              <a:chExt cx="1135704" cy="204494"/>
            </a:xfrm>
          </p:grpSpPr>
          <p:sp>
            <p:nvSpPr>
              <p:cNvPr name="Freeform 20" id="20"/>
              <p:cNvSpPr/>
              <p:nvPr/>
            </p:nvSpPr>
            <p:spPr>
              <a:xfrm flipH="false" flipV="false" rot="0">
                <a:off x="0" y="0"/>
                <a:ext cx="1135704" cy="204494"/>
              </a:xfrm>
              <a:custGeom>
                <a:avLst/>
                <a:gdLst/>
                <a:ahLst/>
                <a:cxnLst/>
                <a:rect r="r" b="b" t="t" l="l"/>
                <a:pathLst>
                  <a:path h="204494" w="1135704">
                    <a:moveTo>
                      <a:pt x="42628" y="0"/>
                    </a:moveTo>
                    <a:lnTo>
                      <a:pt x="1093075" y="0"/>
                    </a:lnTo>
                    <a:cubicBezTo>
                      <a:pt x="1104381" y="0"/>
                      <a:pt x="1115224" y="4491"/>
                      <a:pt x="1123218" y="12486"/>
                    </a:cubicBezTo>
                    <a:cubicBezTo>
                      <a:pt x="1131212" y="20480"/>
                      <a:pt x="1135704" y="31323"/>
                      <a:pt x="1135704" y="42628"/>
                    </a:cubicBezTo>
                    <a:lnTo>
                      <a:pt x="1135704" y="161866"/>
                    </a:lnTo>
                    <a:cubicBezTo>
                      <a:pt x="1135704" y="173171"/>
                      <a:pt x="1131212" y="184014"/>
                      <a:pt x="1123218" y="192009"/>
                    </a:cubicBezTo>
                    <a:cubicBezTo>
                      <a:pt x="1115224" y="200003"/>
                      <a:pt x="1104381" y="204494"/>
                      <a:pt x="1093075" y="204494"/>
                    </a:cubicBezTo>
                    <a:lnTo>
                      <a:pt x="42628" y="204494"/>
                    </a:lnTo>
                    <a:cubicBezTo>
                      <a:pt x="31323" y="204494"/>
                      <a:pt x="20480" y="200003"/>
                      <a:pt x="12486" y="192009"/>
                    </a:cubicBezTo>
                    <a:cubicBezTo>
                      <a:pt x="4491" y="184014"/>
                      <a:pt x="0" y="173171"/>
                      <a:pt x="0" y="161866"/>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75919"/>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22901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Tom has never missed a meeting. He stays muted with his camera off, and when asked directly he says “happy with whatever you all think.” He’s never blocked anything. His section, when it arrives, is fine.</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13</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4: TOM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39275"/>
            <a:chOff x="0" y="0"/>
            <a:chExt cx="20371224" cy="2319034"/>
          </a:xfrm>
        </p:grpSpPr>
        <p:grpSp>
          <p:nvGrpSpPr>
            <p:cNvPr name="Group 16" id="16"/>
            <p:cNvGrpSpPr/>
            <p:nvPr/>
          </p:nvGrpSpPr>
          <p:grpSpPr>
            <a:xfrm rot="0">
              <a:off x="0" y="0"/>
              <a:ext cx="20371224" cy="2319034"/>
              <a:chOff x="0" y="0"/>
              <a:chExt cx="1488968" cy="169502"/>
            </a:xfrm>
          </p:grpSpPr>
          <p:sp>
            <p:nvSpPr>
              <p:cNvPr name="Freeform 17" id="17"/>
              <p:cNvSpPr/>
              <p:nvPr/>
            </p:nvSpPr>
            <p:spPr>
              <a:xfrm flipH="false" flipV="false" rot="0">
                <a:off x="0" y="0"/>
                <a:ext cx="1488968" cy="169502"/>
              </a:xfrm>
              <a:custGeom>
                <a:avLst/>
                <a:gdLst/>
                <a:ahLst/>
                <a:cxnLst/>
                <a:rect r="r" b="b" t="t" l="l"/>
                <a:pathLst>
                  <a:path h="169502" w="1488968">
                    <a:moveTo>
                      <a:pt x="32515" y="0"/>
                    </a:moveTo>
                    <a:lnTo>
                      <a:pt x="1456454" y="0"/>
                    </a:lnTo>
                    <a:cubicBezTo>
                      <a:pt x="1465077" y="0"/>
                      <a:pt x="1473347" y="3426"/>
                      <a:pt x="1479445" y="9523"/>
                    </a:cubicBezTo>
                    <a:cubicBezTo>
                      <a:pt x="1485543" y="15621"/>
                      <a:pt x="1488968" y="23891"/>
                      <a:pt x="1488968" y="32515"/>
                    </a:cubicBezTo>
                    <a:lnTo>
                      <a:pt x="1488968" y="136988"/>
                    </a:lnTo>
                    <a:cubicBezTo>
                      <a:pt x="1488968" y="154945"/>
                      <a:pt x="1474411" y="169502"/>
                      <a:pt x="1456454" y="169502"/>
                    </a:cubicBezTo>
                    <a:lnTo>
                      <a:pt x="32515" y="169502"/>
                    </a:lnTo>
                    <a:cubicBezTo>
                      <a:pt x="23891" y="169502"/>
                      <a:pt x="15621" y="166077"/>
                      <a:pt x="9523" y="159979"/>
                    </a:cubicBezTo>
                    <a:cubicBezTo>
                      <a:pt x="3426" y="153881"/>
                      <a:pt x="0" y="145611"/>
                      <a:pt x="0" y="136988"/>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0927"/>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14731"/>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Tom has never missed a meeting. He stays muted with his camera off, and when asked directly he says “happy with whatever you all think.” He’s never blocked anything. His section, when it arrives, is fine.</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940000">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14</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849811"/>
            <a:ext cx="4921364" cy="1884201"/>
          </a:xfrm>
          <a:prstGeom prst="rect">
            <a:avLst/>
          </a:prstGeom>
        </p:spPr>
        <p:txBody>
          <a:bodyPr anchor="t" rtlCol="false" tIns="0" lIns="0" bIns="0" rIns="0">
            <a:spAutoFit/>
          </a:bodyPr>
          <a:lstStyle/>
          <a:p>
            <a:pPr algn="l">
              <a:lnSpc>
                <a:spcPts val="2475"/>
              </a:lnSpc>
            </a:pPr>
            <a:r>
              <a:rPr lang="en-US" sz="2605" b="true">
                <a:solidFill>
                  <a:srgbClr val="FFFFFF"/>
                </a:solidFill>
                <a:latin typeface="Poppins Semi-Bold"/>
                <a:ea typeface="Poppins Semi-Bold"/>
                <a:cs typeface="Poppins Semi-Bold"/>
                <a:sym typeface="Poppins Semi-Bold"/>
              </a:rPr>
              <a:t>Attendance is not engagement. The group never gets his judgement, so decisions go unchallenged and he can’t be held to a view he never gave.</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RED FLAG</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638754" y="588973"/>
              <a:ext cx="13233272" cy="1522767"/>
            </a:xfrm>
            <a:prstGeom prst="rect">
              <a:avLst/>
            </a:prstGeom>
          </p:spPr>
          <p:txBody>
            <a:bodyPr anchor="t" rtlCol="false" tIns="0" lIns="0" bIns="0" rIns="0">
              <a:spAutoFit/>
            </a:bodyPr>
            <a:lstStyle/>
            <a:p>
              <a:pPr algn="l">
                <a:lnSpc>
                  <a:spcPts val="4324"/>
                </a:lnSpc>
              </a:pPr>
              <a:r>
                <a:rPr lang="en-US" sz="4041" b="true">
                  <a:solidFill>
                    <a:srgbClr val="6E3125"/>
                  </a:solidFill>
                  <a:latin typeface="Poppins Heavy"/>
                  <a:ea typeface="Poppins Heavy"/>
                  <a:cs typeface="Poppins Heavy"/>
                  <a:sym typeface="Poppins Heavy"/>
                </a:rPr>
                <a:t>He is easy to</a:t>
              </a:r>
              <a:r>
                <a:rPr lang="en-US" sz="4041" b="true">
                  <a:solidFill>
                    <a:srgbClr val="6E3125"/>
                  </a:solidFill>
                  <a:latin typeface="Poppins Heavy"/>
                  <a:ea typeface="Poppins Heavy"/>
                  <a:cs typeface="Poppins Heavy"/>
                  <a:sym typeface="Poppins Heavy"/>
                </a:rPr>
                <a:t> work with and causes no trouble. Why is that not enough?</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529242"/>
            <a:chOff x="0" y="0"/>
            <a:chExt cx="18728950" cy="3372323"/>
          </a:xfrm>
        </p:grpSpPr>
        <p:grpSp>
          <p:nvGrpSpPr>
            <p:cNvPr name="Group 19" id="19"/>
            <p:cNvGrpSpPr/>
            <p:nvPr/>
          </p:nvGrpSpPr>
          <p:grpSpPr>
            <a:xfrm rot="0">
              <a:off x="0" y="0"/>
              <a:ext cx="18728950" cy="3372323"/>
              <a:chOff x="0" y="0"/>
              <a:chExt cx="1135704" cy="204494"/>
            </a:xfrm>
          </p:grpSpPr>
          <p:sp>
            <p:nvSpPr>
              <p:cNvPr name="Freeform 20" id="20"/>
              <p:cNvSpPr/>
              <p:nvPr/>
            </p:nvSpPr>
            <p:spPr>
              <a:xfrm flipH="false" flipV="false" rot="0">
                <a:off x="0" y="0"/>
                <a:ext cx="1135704" cy="204494"/>
              </a:xfrm>
              <a:custGeom>
                <a:avLst/>
                <a:gdLst/>
                <a:ahLst/>
                <a:cxnLst/>
                <a:rect r="r" b="b" t="t" l="l"/>
                <a:pathLst>
                  <a:path h="204494" w="1135704">
                    <a:moveTo>
                      <a:pt x="42628" y="0"/>
                    </a:moveTo>
                    <a:lnTo>
                      <a:pt x="1093075" y="0"/>
                    </a:lnTo>
                    <a:cubicBezTo>
                      <a:pt x="1104381" y="0"/>
                      <a:pt x="1115224" y="4491"/>
                      <a:pt x="1123218" y="12486"/>
                    </a:cubicBezTo>
                    <a:cubicBezTo>
                      <a:pt x="1131212" y="20480"/>
                      <a:pt x="1135704" y="31323"/>
                      <a:pt x="1135704" y="42628"/>
                    </a:cubicBezTo>
                    <a:lnTo>
                      <a:pt x="1135704" y="161866"/>
                    </a:lnTo>
                    <a:cubicBezTo>
                      <a:pt x="1135704" y="173171"/>
                      <a:pt x="1131212" y="184014"/>
                      <a:pt x="1123218" y="192009"/>
                    </a:cubicBezTo>
                    <a:cubicBezTo>
                      <a:pt x="1115224" y="200003"/>
                      <a:pt x="1104381" y="204494"/>
                      <a:pt x="1093075" y="204494"/>
                    </a:cubicBezTo>
                    <a:lnTo>
                      <a:pt x="42628" y="204494"/>
                    </a:lnTo>
                    <a:cubicBezTo>
                      <a:pt x="31323" y="204494"/>
                      <a:pt x="20480" y="200003"/>
                      <a:pt x="12486" y="192009"/>
                    </a:cubicBezTo>
                    <a:cubicBezTo>
                      <a:pt x="4491" y="184014"/>
                      <a:pt x="0" y="173171"/>
                      <a:pt x="0" y="161866"/>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75919"/>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22901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Chloe replies three or four days later, usually with a thumbs up reaction rather than words. When someone suggested her section needed a stronger link to the recommendation, she read it, didn’t respond, and submitted the original.</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15</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5: CHLOE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39275"/>
            <a:chOff x="0" y="0"/>
            <a:chExt cx="20371224" cy="2319034"/>
          </a:xfrm>
        </p:grpSpPr>
        <p:grpSp>
          <p:nvGrpSpPr>
            <p:cNvPr name="Group 16" id="16"/>
            <p:cNvGrpSpPr/>
            <p:nvPr/>
          </p:nvGrpSpPr>
          <p:grpSpPr>
            <a:xfrm rot="0">
              <a:off x="0" y="0"/>
              <a:ext cx="20371224" cy="2319034"/>
              <a:chOff x="0" y="0"/>
              <a:chExt cx="1488968" cy="169502"/>
            </a:xfrm>
          </p:grpSpPr>
          <p:sp>
            <p:nvSpPr>
              <p:cNvPr name="Freeform 17" id="17"/>
              <p:cNvSpPr/>
              <p:nvPr/>
            </p:nvSpPr>
            <p:spPr>
              <a:xfrm flipH="false" flipV="false" rot="0">
                <a:off x="0" y="0"/>
                <a:ext cx="1488968" cy="169502"/>
              </a:xfrm>
              <a:custGeom>
                <a:avLst/>
                <a:gdLst/>
                <a:ahLst/>
                <a:cxnLst/>
                <a:rect r="r" b="b" t="t" l="l"/>
                <a:pathLst>
                  <a:path h="169502" w="1488968">
                    <a:moveTo>
                      <a:pt x="32515" y="0"/>
                    </a:moveTo>
                    <a:lnTo>
                      <a:pt x="1456454" y="0"/>
                    </a:lnTo>
                    <a:cubicBezTo>
                      <a:pt x="1465077" y="0"/>
                      <a:pt x="1473347" y="3426"/>
                      <a:pt x="1479445" y="9523"/>
                    </a:cubicBezTo>
                    <a:cubicBezTo>
                      <a:pt x="1485543" y="15621"/>
                      <a:pt x="1488968" y="23891"/>
                      <a:pt x="1488968" y="32515"/>
                    </a:cubicBezTo>
                    <a:lnTo>
                      <a:pt x="1488968" y="136988"/>
                    </a:lnTo>
                    <a:cubicBezTo>
                      <a:pt x="1488968" y="154945"/>
                      <a:pt x="1474411" y="169502"/>
                      <a:pt x="1456454" y="169502"/>
                    </a:cubicBezTo>
                    <a:lnTo>
                      <a:pt x="32515" y="169502"/>
                    </a:lnTo>
                    <a:cubicBezTo>
                      <a:pt x="23891" y="169502"/>
                      <a:pt x="15621" y="166077"/>
                      <a:pt x="9523" y="159979"/>
                    </a:cubicBezTo>
                    <a:cubicBezTo>
                      <a:pt x="3426" y="153881"/>
                      <a:pt x="0" y="145611"/>
                      <a:pt x="0" y="136988"/>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0927"/>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14731"/>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Chloe replies three or four days later, usually with a thumbs up reaction rather than words. When someone suggested her section needed a stronger link to the recommendation, she read it, didn’t respond, and submitted the original.</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940000">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16</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849811"/>
            <a:ext cx="4921364" cy="1884201"/>
          </a:xfrm>
          <a:prstGeom prst="rect">
            <a:avLst/>
          </a:prstGeom>
        </p:spPr>
        <p:txBody>
          <a:bodyPr anchor="t" rtlCol="false" tIns="0" lIns="0" bIns="0" rIns="0">
            <a:spAutoFit/>
          </a:bodyPr>
          <a:lstStyle/>
          <a:p>
            <a:pPr algn="l">
              <a:lnSpc>
                <a:spcPts val="2475"/>
              </a:lnSpc>
            </a:pPr>
            <a:r>
              <a:rPr lang="en-US" sz="2605" b="true">
                <a:solidFill>
                  <a:srgbClr val="FFFFFF"/>
                </a:solidFill>
                <a:latin typeface="Poppins Semi-Bold"/>
                <a:ea typeface="Poppins Semi-Bold"/>
                <a:cs typeface="Poppins Semi-Bold"/>
                <a:sym typeface="Poppins Semi-Bold"/>
              </a:rPr>
              <a:t>The slow replies are annoying. Ignoring a suggestion and submitting anyway is the real issue, because it tells the group that feedback is optional.</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RED FLAG</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638754" y="233373"/>
              <a:ext cx="13233272" cy="2244429"/>
            </a:xfrm>
            <a:prstGeom prst="rect">
              <a:avLst/>
            </a:prstGeom>
          </p:spPr>
          <p:txBody>
            <a:bodyPr anchor="t" rtlCol="false" tIns="0" lIns="0" bIns="0" rIns="0">
              <a:spAutoFit/>
            </a:bodyPr>
            <a:lstStyle/>
            <a:p>
              <a:pPr algn="l">
                <a:lnSpc>
                  <a:spcPts val="4324"/>
                </a:lnSpc>
              </a:pPr>
              <a:r>
                <a:rPr lang="en-US" sz="4041" b="true">
                  <a:solidFill>
                    <a:srgbClr val="6E3125"/>
                  </a:solidFill>
                  <a:latin typeface="Poppins Heavy"/>
                  <a:ea typeface="Poppins Heavy"/>
                  <a:cs typeface="Poppins Heavy"/>
                  <a:sym typeface="Poppins Heavy"/>
                </a:rPr>
                <a:t>What</a:t>
              </a:r>
              <a:r>
                <a:rPr lang="en-US" sz="4041" b="true">
                  <a:solidFill>
                    <a:srgbClr val="6E3125"/>
                  </a:solidFill>
                  <a:latin typeface="Poppins Heavy"/>
                  <a:ea typeface="Poppins Heavy"/>
                  <a:cs typeface="Poppins Heavy"/>
                  <a:sym typeface="Poppins Heavy"/>
                </a:rPr>
                <a:t> would you have done if you were the person who gave that suggestion?</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529242"/>
            <a:chOff x="0" y="0"/>
            <a:chExt cx="18728950" cy="3372323"/>
          </a:xfrm>
        </p:grpSpPr>
        <p:grpSp>
          <p:nvGrpSpPr>
            <p:cNvPr name="Group 19" id="19"/>
            <p:cNvGrpSpPr/>
            <p:nvPr/>
          </p:nvGrpSpPr>
          <p:grpSpPr>
            <a:xfrm rot="0">
              <a:off x="0" y="0"/>
              <a:ext cx="18728950" cy="3372323"/>
              <a:chOff x="0" y="0"/>
              <a:chExt cx="1135704" cy="204494"/>
            </a:xfrm>
          </p:grpSpPr>
          <p:sp>
            <p:nvSpPr>
              <p:cNvPr name="Freeform 20" id="20"/>
              <p:cNvSpPr/>
              <p:nvPr/>
            </p:nvSpPr>
            <p:spPr>
              <a:xfrm flipH="false" flipV="false" rot="0">
                <a:off x="0" y="0"/>
                <a:ext cx="1135704" cy="204494"/>
              </a:xfrm>
              <a:custGeom>
                <a:avLst/>
                <a:gdLst/>
                <a:ahLst/>
                <a:cxnLst/>
                <a:rect r="r" b="b" t="t" l="l"/>
                <a:pathLst>
                  <a:path h="204494" w="1135704">
                    <a:moveTo>
                      <a:pt x="42628" y="0"/>
                    </a:moveTo>
                    <a:lnTo>
                      <a:pt x="1093075" y="0"/>
                    </a:lnTo>
                    <a:cubicBezTo>
                      <a:pt x="1104381" y="0"/>
                      <a:pt x="1115224" y="4491"/>
                      <a:pt x="1123218" y="12486"/>
                    </a:cubicBezTo>
                    <a:cubicBezTo>
                      <a:pt x="1131212" y="20480"/>
                      <a:pt x="1135704" y="31323"/>
                      <a:pt x="1135704" y="42628"/>
                    </a:cubicBezTo>
                    <a:lnTo>
                      <a:pt x="1135704" y="161866"/>
                    </a:lnTo>
                    <a:cubicBezTo>
                      <a:pt x="1135704" y="173171"/>
                      <a:pt x="1131212" y="184014"/>
                      <a:pt x="1123218" y="192009"/>
                    </a:cubicBezTo>
                    <a:cubicBezTo>
                      <a:pt x="1115224" y="200003"/>
                      <a:pt x="1104381" y="204494"/>
                      <a:pt x="1093075" y="204494"/>
                    </a:cubicBezTo>
                    <a:lnTo>
                      <a:pt x="42628" y="204494"/>
                    </a:lnTo>
                    <a:cubicBezTo>
                      <a:pt x="31323" y="204494"/>
                      <a:pt x="20480" y="200003"/>
                      <a:pt x="12486" y="192009"/>
                    </a:cubicBezTo>
                    <a:cubicBezTo>
                      <a:pt x="4491" y="184014"/>
                      <a:pt x="0" y="173171"/>
                      <a:pt x="0" y="161866"/>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75919"/>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22901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Leo read Grace’s draft in week 8 and messaged her directly. He quoted the specific line from the rubric her paragraph missed, offered two ways to fix it, and said her opening was the strongest framing anyone had written.</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17</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6: LEO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Leo read Grace’s draft in week 8 and messaged her directly. He quoted the specific line from the rubric her paragraph missed, offered two ways to fix it, and said her opening was the strongest framing anyone had written.</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008601">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18</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2051648"/>
          </a:xfrm>
          <a:prstGeom prst="rect">
            <a:avLst/>
          </a:prstGeom>
        </p:spPr>
        <p:txBody>
          <a:bodyPr anchor="t" rtlCol="false" tIns="0" lIns="0" bIns="0" rIns="0">
            <a:spAutoFit/>
          </a:bodyPr>
          <a:lstStyle/>
          <a:p>
            <a:pPr algn="l">
              <a:lnSpc>
                <a:spcPts val="2677"/>
              </a:lnSpc>
            </a:pPr>
            <a:r>
              <a:rPr lang="en-US" sz="2818" b="true">
                <a:solidFill>
                  <a:srgbClr val="FFFFFF"/>
                </a:solidFill>
                <a:latin typeface="Poppins Semi-Bold"/>
                <a:ea typeface="Poppins Semi-Bold"/>
                <a:cs typeface="Poppins Semi-Bold"/>
                <a:sym typeface="Poppins Semi-Bold"/>
              </a:rPr>
              <a:t>Early, specific, private, and paired with something genuine. That combination is why she can act on it instead of defending herself.</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GREEN FLAG</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552475" y="60008"/>
              <a:ext cx="12932236" cy="2529077"/>
            </a:xfrm>
            <a:prstGeom prst="rect">
              <a:avLst/>
            </a:prstGeom>
          </p:spPr>
          <p:txBody>
            <a:bodyPr anchor="t" rtlCol="false" tIns="0" lIns="0" bIns="0" rIns="0">
              <a:spAutoFit/>
            </a:bodyPr>
            <a:lstStyle/>
            <a:p>
              <a:pPr algn="l">
                <a:lnSpc>
                  <a:spcPts val="4870"/>
                </a:lnSpc>
              </a:pPr>
              <a:r>
                <a:rPr lang="en-US" sz="4551" b="true">
                  <a:solidFill>
                    <a:srgbClr val="6E3125"/>
                  </a:solidFill>
                  <a:latin typeface="Poppins Heavy"/>
                  <a:ea typeface="Poppins Heavy"/>
                  <a:cs typeface="Poppins Heavy"/>
                  <a:sym typeface="Poppins Heavy"/>
                </a:rPr>
                <a:t>Would this still be green in week 12? Would it still be green in the group chat?</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5980" y="247933"/>
            <a:ext cx="20365243" cy="13542886"/>
          </a:xfrm>
          <a:custGeom>
            <a:avLst/>
            <a:gdLst/>
            <a:ahLst/>
            <a:cxnLst/>
            <a:rect r="r" b="b" t="t" l="l"/>
            <a:pathLst>
              <a:path h="13542886" w="20365243">
                <a:moveTo>
                  <a:pt x="0" y="0"/>
                </a:moveTo>
                <a:lnTo>
                  <a:pt x="20365242" y="0"/>
                </a:lnTo>
                <a:lnTo>
                  <a:pt x="20365242" y="13542887"/>
                </a:lnTo>
                <a:lnTo>
                  <a:pt x="0" y="13542887"/>
                </a:lnTo>
                <a:lnTo>
                  <a:pt x="0" y="0"/>
                </a:lnTo>
                <a:close/>
              </a:path>
            </a:pathLst>
          </a:custGeom>
          <a:blipFill>
            <a:blip r:embed="rId4">
              <a:alphaModFix amt="29000"/>
            </a:blip>
            <a:stretch>
              <a:fillRect l="0" t="0" r="0" b="0"/>
            </a:stretch>
          </a:blipFill>
        </p:spPr>
      </p:sp>
      <p:sp>
        <p:nvSpPr>
          <p:cNvPr name="Freeform 4" id="4"/>
          <p:cNvSpPr/>
          <p:nvPr/>
        </p:nvSpPr>
        <p:spPr>
          <a:xfrm flipH="false" flipV="false" rot="0">
            <a:off x="-368380" y="95533"/>
            <a:ext cx="20365243" cy="13542886"/>
          </a:xfrm>
          <a:custGeom>
            <a:avLst/>
            <a:gdLst/>
            <a:ahLst/>
            <a:cxnLst/>
            <a:rect r="r" b="b" t="t" l="l"/>
            <a:pathLst>
              <a:path h="13542886" w="20365243">
                <a:moveTo>
                  <a:pt x="0" y="0"/>
                </a:moveTo>
                <a:lnTo>
                  <a:pt x="20365242" y="0"/>
                </a:lnTo>
                <a:lnTo>
                  <a:pt x="20365242" y="13542887"/>
                </a:lnTo>
                <a:lnTo>
                  <a:pt x="0" y="13542887"/>
                </a:lnTo>
                <a:lnTo>
                  <a:pt x="0" y="0"/>
                </a:lnTo>
                <a:close/>
              </a:path>
            </a:pathLst>
          </a:custGeom>
          <a:blipFill>
            <a:blip r:embed="rId5"/>
            <a:stretch>
              <a:fillRect l="0" t="0" r="0" b="0"/>
            </a:stretch>
          </a:blipFill>
        </p:spPr>
      </p:sp>
      <p:sp>
        <p:nvSpPr>
          <p:cNvPr name="Freeform 5" id="5"/>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6" id="6"/>
          <p:cNvGrpSpPr/>
          <p:nvPr/>
        </p:nvGrpSpPr>
        <p:grpSpPr>
          <a:xfrm rot="0">
            <a:off x="415994" y="9258300"/>
            <a:ext cx="4387595" cy="2093523"/>
            <a:chOff x="0" y="0"/>
            <a:chExt cx="5850127" cy="2791364"/>
          </a:xfrm>
        </p:grpSpPr>
        <p:grpSp>
          <p:nvGrpSpPr>
            <p:cNvPr name="Group 7" id="7"/>
            <p:cNvGrpSpPr/>
            <p:nvPr/>
          </p:nvGrpSpPr>
          <p:grpSpPr>
            <a:xfrm rot="0">
              <a:off x="0" y="0"/>
              <a:ext cx="5850127" cy="2791364"/>
              <a:chOff x="0" y="0"/>
              <a:chExt cx="902797" cy="430766"/>
            </a:xfrm>
          </p:grpSpPr>
          <p:sp>
            <p:nvSpPr>
              <p:cNvPr name="Freeform 8" id="8"/>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9" id="9"/>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10" id="10"/>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8"/>
              <a:stretch>
                <a:fillRect l="0" t="-15579" r="0" b="0"/>
              </a:stretch>
            </a:blipFill>
          </p:spPr>
        </p:sp>
      </p:grpSp>
      <p:grpSp>
        <p:nvGrpSpPr>
          <p:cNvPr name="Group 11" id="11"/>
          <p:cNvGrpSpPr/>
          <p:nvPr/>
        </p:nvGrpSpPr>
        <p:grpSpPr>
          <a:xfrm rot="0">
            <a:off x="3162265" y="9258300"/>
            <a:ext cx="11963470" cy="4031369"/>
            <a:chOff x="0" y="0"/>
            <a:chExt cx="1057797" cy="356449"/>
          </a:xfrm>
        </p:grpSpPr>
        <p:sp>
          <p:nvSpPr>
            <p:cNvPr name="Freeform 12" id="12"/>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3" id="13"/>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13874565" y="9023776"/>
            <a:ext cx="2263079" cy="2785329"/>
            <a:chOff x="0" y="0"/>
            <a:chExt cx="660400" cy="812800"/>
          </a:xfrm>
        </p:grpSpPr>
        <p:sp>
          <p:nvSpPr>
            <p:cNvPr name="Freeform 15" id="15"/>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6" id="16"/>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7" id="17"/>
          <p:cNvGrpSpPr/>
          <p:nvPr/>
        </p:nvGrpSpPr>
        <p:grpSpPr>
          <a:xfrm rot="0">
            <a:off x="2206700" y="1354940"/>
            <a:ext cx="13640468" cy="2911629"/>
            <a:chOff x="0" y="0"/>
            <a:chExt cx="18187291" cy="3882171"/>
          </a:xfrm>
        </p:grpSpPr>
        <p:grpSp>
          <p:nvGrpSpPr>
            <p:cNvPr name="Group 18" id="18"/>
            <p:cNvGrpSpPr/>
            <p:nvPr/>
          </p:nvGrpSpPr>
          <p:grpSpPr>
            <a:xfrm rot="158860">
              <a:off x="467910" y="633497"/>
              <a:ext cx="16973194" cy="2559252"/>
              <a:chOff x="0" y="0"/>
              <a:chExt cx="1448129" cy="218352"/>
            </a:xfrm>
          </p:grpSpPr>
          <p:sp>
            <p:nvSpPr>
              <p:cNvPr name="Freeform 19" id="19"/>
              <p:cNvSpPr/>
              <p:nvPr/>
            </p:nvSpPr>
            <p:spPr>
              <a:xfrm flipH="false" flipV="false" rot="0">
                <a:off x="0" y="0"/>
                <a:ext cx="1448129" cy="218352"/>
              </a:xfrm>
              <a:custGeom>
                <a:avLst/>
                <a:gdLst/>
                <a:ahLst/>
                <a:cxnLst/>
                <a:rect r="r" b="b" t="t" l="l"/>
                <a:pathLst>
                  <a:path h="218352" w="1448129">
                    <a:moveTo>
                      <a:pt x="9027" y="0"/>
                    </a:moveTo>
                    <a:lnTo>
                      <a:pt x="1439102" y="0"/>
                    </a:lnTo>
                    <a:cubicBezTo>
                      <a:pt x="1444087" y="0"/>
                      <a:pt x="1448129" y="4042"/>
                      <a:pt x="1448129" y="9027"/>
                    </a:cubicBezTo>
                    <a:lnTo>
                      <a:pt x="1448129" y="209324"/>
                    </a:lnTo>
                    <a:cubicBezTo>
                      <a:pt x="1448129" y="211718"/>
                      <a:pt x="1447178" y="214015"/>
                      <a:pt x="1445485" y="215708"/>
                    </a:cubicBezTo>
                    <a:cubicBezTo>
                      <a:pt x="1443792" y="217401"/>
                      <a:pt x="1441496" y="218352"/>
                      <a:pt x="1439102" y="218352"/>
                    </a:cubicBezTo>
                    <a:lnTo>
                      <a:pt x="9027" y="218352"/>
                    </a:lnTo>
                    <a:cubicBezTo>
                      <a:pt x="6633" y="218352"/>
                      <a:pt x="4337" y="217401"/>
                      <a:pt x="2644" y="215708"/>
                    </a:cubicBezTo>
                    <a:cubicBezTo>
                      <a:pt x="951" y="214015"/>
                      <a:pt x="0" y="211718"/>
                      <a:pt x="0" y="209324"/>
                    </a:cubicBezTo>
                    <a:lnTo>
                      <a:pt x="0" y="9027"/>
                    </a:lnTo>
                    <a:cubicBezTo>
                      <a:pt x="0" y="6633"/>
                      <a:pt x="951" y="4337"/>
                      <a:pt x="2644" y="2644"/>
                    </a:cubicBezTo>
                    <a:cubicBezTo>
                      <a:pt x="4337" y="951"/>
                      <a:pt x="6633" y="0"/>
                      <a:pt x="9027" y="0"/>
                    </a:cubicBezTo>
                    <a:close/>
                  </a:path>
                </a:pathLst>
              </a:custGeom>
              <a:gradFill rotWithShape="true">
                <a:gsLst>
                  <a:gs pos="0">
                    <a:srgbClr val="841F0B">
                      <a:alpha val="100000"/>
                    </a:srgbClr>
                  </a:gs>
                  <a:gs pos="100000">
                    <a:srgbClr val="DA4610">
                      <a:alpha val="100000"/>
                    </a:srgbClr>
                  </a:gs>
                </a:gsLst>
                <a:lin ang="0"/>
              </a:gradFill>
            </p:spPr>
          </p:sp>
          <p:sp>
            <p:nvSpPr>
              <p:cNvPr name="TextBox 20" id="20"/>
              <p:cNvSpPr txBox="true"/>
              <p:nvPr/>
            </p:nvSpPr>
            <p:spPr>
              <a:xfrm>
                <a:off x="0" y="28575"/>
                <a:ext cx="1448129" cy="189777"/>
              </a:xfrm>
              <a:prstGeom prst="rect">
                <a:avLst/>
              </a:prstGeom>
            </p:spPr>
            <p:txBody>
              <a:bodyPr anchor="ctr" rtlCol="false" tIns="80937" lIns="80937" bIns="80937" rIns="80937"/>
              <a:lstStyle/>
              <a:p>
                <a:pPr algn="ctr">
                  <a:lnSpc>
                    <a:spcPts val="1919"/>
                  </a:lnSpc>
                </a:pPr>
              </a:p>
            </p:txBody>
          </p:sp>
        </p:grpSp>
        <p:sp>
          <p:nvSpPr>
            <p:cNvPr name="TextBox 21" id="21"/>
            <p:cNvSpPr txBox="true"/>
            <p:nvPr/>
          </p:nvSpPr>
          <p:spPr>
            <a:xfrm rot="204077">
              <a:off x="61705" y="732873"/>
              <a:ext cx="18052012" cy="2616099"/>
            </a:xfrm>
            <a:prstGeom prst="rect">
              <a:avLst/>
            </a:prstGeom>
          </p:spPr>
          <p:txBody>
            <a:bodyPr anchor="t" rtlCol="false" tIns="0" lIns="0" bIns="0" rIns="0">
              <a:spAutoFit/>
            </a:bodyPr>
            <a:lstStyle/>
            <a:p>
              <a:pPr algn="ctr">
                <a:lnSpc>
                  <a:spcPts val="13178"/>
                </a:lnSpc>
              </a:pPr>
              <a:r>
                <a:rPr lang="en-US" sz="13871" b="true">
                  <a:solidFill>
                    <a:srgbClr val="FFFFFF"/>
                  </a:solidFill>
                  <a:latin typeface="Poppins Heavy"/>
                  <a:ea typeface="Poppins Heavy"/>
                  <a:cs typeface="Poppins Heavy"/>
                  <a:sym typeface="Poppins Heavy"/>
                </a:rPr>
                <a:t>Introduction</a:t>
              </a:r>
            </a:p>
          </p:txBody>
        </p:sp>
      </p:grpSp>
      <p:sp>
        <p:nvSpPr>
          <p:cNvPr name="TextBox 22" id="2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01</a:t>
            </a:r>
          </a:p>
        </p:txBody>
      </p:sp>
      <p:sp>
        <p:nvSpPr>
          <p:cNvPr name="TextBox 23" id="2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4" id="24"/>
          <p:cNvSpPr txBox="true"/>
          <p:nvPr/>
        </p:nvSpPr>
        <p:spPr>
          <a:xfrm rot="0">
            <a:off x="3298212" y="4337153"/>
            <a:ext cx="11457444" cy="2003206"/>
          </a:xfrm>
          <a:prstGeom prst="rect">
            <a:avLst/>
          </a:prstGeom>
        </p:spPr>
        <p:txBody>
          <a:bodyPr anchor="t" rtlCol="false" tIns="0" lIns="0" bIns="0" rIns="0">
            <a:spAutoFit/>
          </a:bodyPr>
          <a:lstStyle/>
          <a:p>
            <a:pPr algn="ctr">
              <a:lnSpc>
                <a:spcPts val="5021"/>
              </a:lnSpc>
            </a:pPr>
            <a:r>
              <a:rPr lang="en-US" sz="5285" b="true">
                <a:solidFill>
                  <a:srgbClr val="FFFFFF"/>
                </a:solidFill>
                <a:latin typeface="Poppins Semi-Bold"/>
                <a:ea typeface="Poppins Semi-Bold"/>
                <a:cs typeface="Poppins Semi-Bold"/>
                <a:sym typeface="Poppins Semi-Bold"/>
              </a:rPr>
              <a:t>Who are we? Final year students with Management &amp; Leadership as a major/minor</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5" id="15"/>
          <p:cNvSpPr txBox="true"/>
          <p:nvPr/>
        </p:nvSpPr>
        <p:spPr>
          <a:xfrm rot="0">
            <a:off x="4025686" y="2079665"/>
            <a:ext cx="13185636" cy="2878934"/>
          </a:xfrm>
          <a:prstGeom prst="rect">
            <a:avLst/>
          </a:prstGeom>
        </p:spPr>
        <p:txBody>
          <a:bodyPr anchor="t" rtlCol="false" tIns="0" lIns="0" bIns="0" rIns="0">
            <a:spAutoFit/>
          </a:bodyPr>
          <a:lstStyle/>
          <a:p>
            <a:pPr algn="l">
              <a:lnSpc>
                <a:spcPts val="20221"/>
              </a:lnSpc>
            </a:pPr>
            <a:r>
              <a:rPr lang="en-US" sz="21285" b="true">
                <a:solidFill>
                  <a:srgbClr val="000000">
                    <a:alpha val="29804"/>
                  </a:srgbClr>
                </a:solidFill>
                <a:latin typeface="Poppins Heavy"/>
                <a:ea typeface="Poppins Heavy"/>
                <a:cs typeface="Poppins Heavy"/>
                <a:sym typeface="Poppins Heavy"/>
              </a:rPr>
              <a:t>LEVEL 3</a:t>
            </a:r>
          </a:p>
        </p:txBody>
      </p:sp>
      <p:sp>
        <p:nvSpPr>
          <p:cNvPr name="TextBox 16" id="16"/>
          <p:cNvSpPr txBox="true"/>
          <p:nvPr/>
        </p:nvSpPr>
        <p:spPr>
          <a:xfrm rot="0">
            <a:off x="3886841" y="1919459"/>
            <a:ext cx="10683202" cy="2878934"/>
          </a:xfrm>
          <a:prstGeom prst="rect">
            <a:avLst/>
          </a:prstGeom>
        </p:spPr>
        <p:txBody>
          <a:bodyPr anchor="t" rtlCol="false" tIns="0" lIns="0" bIns="0" rIns="0">
            <a:spAutoFit/>
          </a:bodyPr>
          <a:lstStyle/>
          <a:p>
            <a:pPr algn="l">
              <a:lnSpc>
                <a:spcPts val="20221"/>
              </a:lnSpc>
            </a:pPr>
            <a:r>
              <a:rPr lang="en-US" sz="21285" b="true">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LEVEL 3</a:t>
            </a:r>
          </a:p>
        </p:txBody>
      </p:sp>
      <p:sp>
        <p:nvSpPr>
          <p:cNvPr name="TextBox 17" id="17"/>
          <p:cNvSpPr txBox="true"/>
          <p:nvPr/>
        </p:nvSpPr>
        <p:spPr>
          <a:xfrm rot="0">
            <a:off x="1208016" y="3885468"/>
            <a:ext cx="15345143" cy="2559682"/>
          </a:xfrm>
          <a:prstGeom prst="rect">
            <a:avLst/>
          </a:prstGeom>
        </p:spPr>
        <p:txBody>
          <a:bodyPr anchor="t" rtlCol="false" tIns="0" lIns="0" bIns="0" rIns="0">
            <a:spAutoFit/>
          </a:bodyPr>
          <a:lstStyle/>
          <a:p>
            <a:pPr algn="ctr">
              <a:lnSpc>
                <a:spcPts val="18819"/>
              </a:lnSpc>
            </a:pPr>
            <a:r>
              <a:rPr lang="en-US" sz="19809">
                <a:solidFill>
                  <a:srgbClr val="000000">
                    <a:alpha val="20784"/>
                  </a:srgbClr>
                </a:solidFill>
                <a:latin typeface="Milestone Script"/>
                <a:ea typeface="Milestone Script"/>
                <a:cs typeface="Milestone Script"/>
                <a:sym typeface="Milestone Script"/>
              </a:rPr>
              <a:t>Genuinely split</a:t>
            </a:r>
          </a:p>
        </p:txBody>
      </p:sp>
      <p:sp>
        <p:nvSpPr>
          <p:cNvPr name="Freeform 18" id="18"/>
          <p:cNvSpPr/>
          <p:nvPr/>
        </p:nvSpPr>
        <p:spPr>
          <a:xfrm flipH="false" flipV="false" rot="1661690">
            <a:off x="10784507" y="747428"/>
            <a:ext cx="8687573" cy="3950107"/>
          </a:xfrm>
          <a:custGeom>
            <a:avLst/>
            <a:gdLst/>
            <a:ahLst/>
            <a:cxnLst/>
            <a:rect r="r" b="b" t="t" l="l"/>
            <a:pathLst>
              <a:path h="3950107" w="8687573">
                <a:moveTo>
                  <a:pt x="0" y="0"/>
                </a:moveTo>
                <a:lnTo>
                  <a:pt x="8687572" y="0"/>
                </a:lnTo>
                <a:lnTo>
                  <a:pt x="8687572" y="3950107"/>
                </a:lnTo>
                <a:lnTo>
                  <a:pt x="0" y="3950107"/>
                </a:lnTo>
                <a:lnTo>
                  <a:pt x="0" y="0"/>
                </a:lnTo>
                <a:close/>
              </a:path>
            </a:pathLst>
          </a:custGeom>
          <a:blipFill>
            <a:blip r:embed="rId7"/>
            <a:stretch>
              <a:fillRect l="0" t="0" r="0" b="-117870"/>
            </a:stretch>
          </a:blipFill>
        </p:spPr>
      </p:sp>
      <p:sp>
        <p:nvSpPr>
          <p:cNvPr name="TextBox 19" id="19"/>
          <p:cNvSpPr txBox="true"/>
          <p:nvPr/>
        </p:nvSpPr>
        <p:spPr>
          <a:xfrm rot="0">
            <a:off x="1076678" y="3732884"/>
            <a:ext cx="15345143" cy="2559682"/>
          </a:xfrm>
          <a:prstGeom prst="rect">
            <a:avLst/>
          </a:prstGeom>
        </p:spPr>
        <p:txBody>
          <a:bodyPr anchor="t" rtlCol="false" tIns="0" lIns="0" bIns="0" rIns="0">
            <a:spAutoFit/>
          </a:bodyPr>
          <a:lstStyle/>
          <a:p>
            <a:pPr algn="ctr">
              <a:lnSpc>
                <a:spcPts val="18819"/>
              </a:lnSpc>
            </a:pPr>
            <a:r>
              <a:rPr lang="en-US" sz="19809">
                <a:solidFill>
                  <a:srgbClr val="FFFFFF"/>
                </a:solidFill>
                <a:latin typeface="Milestone Script"/>
                <a:ea typeface="Milestone Script"/>
                <a:cs typeface="Milestone Script"/>
                <a:sym typeface="Milestone Script"/>
              </a:rPr>
              <a:t>Genuinely split</a:t>
            </a:r>
          </a:p>
        </p:txBody>
      </p:sp>
      <p:grpSp>
        <p:nvGrpSpPr>
          <p:cNvPr name="Group 20" id="20"/>
          <p:cNvGrpSpPr/>
          <p:nvPr/>
        </p:nvGrpSpPr>
        <p:grpSpPr>
          <a:xfrm rot="163210">
            <a:off x="3678770" y="6342381"/>
            <a:ext cx="10896728" cy="1424269"/>
            <a:chOff x="0" y="0"/>
            <a:chExt cx="1876478" cy="245267"/>
          </a:xfrm>
        </p:grpSpPr>
        <p:sp>
          <p:nvSpPr>
            <p:cNvPr name="Freeform 21" id="21"/>
            <p:cNvSpPr/>
            <p:nvPr/>
          </p:nvSpPr>
          <p:spPr>
            <a:xfrm flipH="false" flipV="false" rot="0">
              <a:off x="0" y="0"/>
              <a:ext cx="1876478" cy="245267"/>
            </a:xfrm>
            <a:custGeom>
              <a:avLst/>
              <a:gdLst/>
              <a:ahLst/>
              <a:cxnLst/>
              <a:rect r="r" b="b" t="t" l="l"/>
              <a:pathLst>
                <a:path h="245267" w="1876478">
                  <a:moveTo>
                    <a:pt x="21647" y="0"/>
                  </a:moveTo>
                  <a:lnTo>
                    <a:pt x="1854831" y="0"/>
                  </a:lnTo>
                  <a:cubicBezTo>
                    <a:pt x="1860572" y="0"/>
                    <a:pt x="1866078" y="2281"/>
                    <a:pt x="1870138" y="6340"/>
                  </a:cubicBezTo>
                  <a:cubicBezTo>
                    <a:pt x="1874198" y="10400"/>
                    <a:pt x="1876478" y="15906"/>
                    <a:pt x="1876478" y="21647"/>
                  </a:cubicBezTo>
                  <a:lnTo>
                    <a:pt x="1876478" y="223620"/>
                  </a:lnTo>
                  <a:cubicBezTo>
                    <a:pt x="1876478" y="235575"/>
                    <a:pt x="1866786" y="245267"/>
                    <a:pt x="1854831" y="245267"/>
                  </a:cubicBezTo>
                  <a:lnTo>
                    <a:pt x="21647" y="245267"/>
                  </a:lnTo>
                  <a:cubicBezTo>
                    <a:pt x="9692" y="245267"/>
                    <a:pt x="0" y="235575"/>
                    <a:pt x="0" y="223620"/>
                  </a:cubicBezTo>
                  <a:lnTo>
                    <a:pt x="0" y="21647"/>
                  </a:lnTo>
                  <a:cubicBezTo>
                    <a:pt x="0" y="9692"/>
                    <a:pt x="9692" y="0"/>
                    <a:pt x="21647" y="0"/>
                  </a:cubicBezTo>
                  <a:close/>
                </a:path>
              </a:pathLst>
            </a:custGeom>
            <a:gradFill rotWithShape="true">
              <a:gsLst>
                <a:gs pos="0">
                  <a:srgbClr val="85200C">
                    <a:alpha val="100000"/>
                  </a:srgbClr>
                </a:gs>
                <a:gs pos="100000">
                  <a:srgbClr val="DC4B0F">
                    <a:alpha val="100000"/>
                  </a:srgbClr>
                </a:gs>
              </a:gsLst>
              <a:lin ang="0"/>
            </a:gradFill>
          </p:spPr>
        </p:sp>
        <p:sp>
          <p:nvSpPr>
            <p:cNvPr name="TextBox 22" id="22"/>
            <p:cNvSpPr txBox="true"/>
            <p:nvPr/>
          </p:nvSpPr>
          <p:spPr>
            <a:xfrm>
              <a:off x="0" y="28575"/>
              <a:ext cx="1876478" cy="216692"/>
            </a:xfrm>
            <a:prstGeom prst="rect">
              <a:avLst/>
            </a:prstGeom>
          </p:spPr>
          <p:txBody>
            <a:bodyPr anchor="ctr" rtlCol="false" tIns="60699" lIns="60699" bIns="60699" rIns="60699"/>
            <a:lstStyle/>
            <a:p>
              <a:pPr algn="ctr">
                <a:lnSpc>
                  <a:spcPts val="1919"/>
                </a:lnSpc>
              </a:pPr>
            </a:p>
          </p:txBody>
        </p:sp>
      </p:grpSp>
      <p:sp>
        <p:nvSpPr>
          <p:cNvPr name="TextBox 23" id="23"/>
          <p:cNvSpPr txBox="true"/>
          <p:nvPr/>
        </p:nvSpPr>
        <p:spPr>
          <a:xfrm rot="163210">
            <a:off x="4009812" y="6561047"/>
            <a:ext cx="10368595" cy="1050516"/>
          </a:xfrm>
          <a:prstGeom prst="rect">
            <a:avLst/>
          </a:prstGeom>
        </p:spPr>
        <p:txBody>
          <a:bodyPr anchor="t" rtlCol="false" tIns="0" lIns="0" bIns="0" rIns="0">
            <a:spAutoFit/>
          </a:bodyPr>
          <a:lstStyle/>
          <a:p>
            <a:pPr algn="ctr">
              <a:lnSpc>
                <a:spcPts val="3856"/>
              </a:lnSpc>
            </a:pPr>
            <a:r>
              <a:rPr lang="en-US" sz="4059" b="true">
                <a:solidFill>
                  <a:srgbClr val="FFFFFF"/>
                </a:solidFill>
                <a:latin typeface="Poppins Semi-Bold"/>
                <a:ea typeface="Poppins Semi-Bold"/>
                <a:cs typeface="Poppins Semi-Bold"/>
                <a:sym typeface="Poppins Semi-Bold"/>
              </a:rPr>
              <a:t>No consensus expected. Push them to name what their answer depends on.</a:t>
            </a:r>
          </a:p>
        </p:txBody>
      </p:sp>
      <p:sp>
        <p:nvSpPr>
          <p:cNvPr name="TextBox 24" id="24"/>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19</a:t>
            </a:r>
          </a:p>
        </p:txBody>
      </p:sp>
      <p:sp>
        <p:nvSpPr>
          <p:cNvPr name="TextBox 25" id="25"/>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Freeform 26" id="26"/>
          <p:cNvSpPr/>
          <p:nvPr/>
        </p:nvSpPr>
        <p:spPr>
          <a:xfrm flipH="true" flipV="false" rot="-3959088">
            <a:off x="-2904367" y="4571394"/>
            <a:ext cx="8687573" cy="3950107"/>
          </a:xfrm>
          <a:custGeom>
            <a:avLst/>
            <a:gdLst/>
            <a:ahLst/>
            <a:cxnLst/>
            <a:rect r="r" b="b" t="t" l="l"/>
            <a:pathLst>
              <a:path h="3950107" w="8687573">
                <a:moveTo>
                  <a:pt x="8687573" y="0"/>
                </a:moveTo>
                <a:lnTo>
                  <a:pt x="0" y="0"/>
                </a:lnTo>
                <a:lnTo>
                  <a:pt x="0" y="3950107"/>
                </a:lnTo>
                <a:lnTo>
                  <a:pt x="8687573" y="3950107"/>
                </a:lnTo>
                <a:lnTo>
                  <a:pt x="8687573" y="0"/>
                </a:lnTo>
                <a:close/>
              </a:path>
            </a:pathLst>
          </a:custGeom>
          <a:blipFill>
            <a:blip r:embed="rId7"/>
            <a:stretch>
              <a:fillRect l="0" t="0" r="0" b="-117870"/>
            </a:stretch>
          </a:blipFill>
        </p:spPr>
      </p:sp>
      <p:sp>
        <p:nvSpPr>
          <p:cNvPr name="Freeform 27" id="27"/>
          <p:cNvSpPr/>
          <p:nvPr/>
        </p:nvSpPr>
        <p:spPr>
          <a:xfrm flipH="false" flipV="false" rot="0">
            <a:off x="-1291529" y="-3353118"/>
            <a:ext cx="20440189" cy="20440189"/>
          </a:xfrm>
          <a:custGeom>
            <a:avLst/>
            <a:gdLst/>
            <a:ahLst/>
            <a:cxnLst/>
            <a:rect r="r" b="b" t="t" l="l"/>
            <a:pathLst>
              <a:path h="20440189" w="20440189">
                <a:moveTo>
                  <a:pt x="0" y="0"/>
                </a:moveTo>
                <a:lnTo>
                  <a:pt x="20440189" y="0"/>
                </a:lnTo>
                <a:lnTo>
                  <a:pt x="20440189" y="20440189"/>
                </a:lnTo>
                <a:lnTo>
                  <a:pt x="0" y="20440189"/>
                </a:lnTo>
                <a:lnTo>
                  <a:pt x="0" y="0"/>
                </a:lnTo>
                <a:close/>
              </a:path>
            </a:pathLst>
          </a:custGeom>
          <a:blipFill>
            <a:blip r:embed="rId8">
              <a:alphaModFix amt="50000"/>
            </a:blip>
            <a:stretch>
              <a:fillRect l="0" t="0" r="0"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449940"/>
            <a:chOff x="0" y="0"/>
            <a:chExt cx="18728950" cy="3266586"/>
          </a:xfrm>
        </p:grpSpPr>
        <p:grpSp>
          <p:nvGrpSpPr>
            <p:cNvPr name="Group 19" id="19"/>
            <p:cNvGrpSpPr/>
            <p:nvPr/>
          </p:nvGrpSpPr>
          <p:grpSpPr>
            <a:xfrm rot="0">
              <a:off x="0" y="0"/>
              <a:ext cx="18728950" cy="3266586"/>
              <a:chOff x="0" y="0"/>
              <a:chExt cx="1135704" cy="198082"/>
            </a:xfrm>
          </p:grpSpPr>
          <p:sp>
            <p:nvSpPr>
              <p:cNvPr name="Freeform 20" id="20"/>
              <p:cNvSpPr/>
              <p:nvPr/>
            </p:nvSpPr>
            <p:spPr>
              <a:xfrm flipH="false" flipV="false" rot="0">
                <a:off x="0" y="0"/>
                <a:ext cx="1135704" cy="198082"/>
              </a:xfrm>
              <a:custGeom>
                <a:avLst/>
                <a:gdLst/>
                <a:ahLst/>
                <a:cxnLst/>
                <a:rect r="r" b="b" t="t" l="l"/>
                <a:pathLst>
                  <a:path h="198082" w="1135704">
                    <a:moveTo>
                      <a:pt x="42628" y="0"/>
                    </a:moveTo>
                    <a:lnTo>
                      <a:pt x="1093075" y="0"/>
                    </a:lnTo>
                    <a:cubicBezTo>
                      <a:pt x="1104381" y="0"/>
                      <a:pt x="1115224" y="4491"/>
                      <a:pt x="1123218" y="12486"/>
                    </a:cubicBezTo>
                    <a:cubicBezTo>
                      <a:pt x="1131212" y="20480"/>
                      <a:pt x="1135704" y="31323"/>
                      <a:pt x="1135704" y="42628"/>
                    </a:cubicBezTo>
                    <a:lnTo>
                      <a:pt x="1135704" y="155454"/>
                    </a:lnTo>
                    <a:cubicBezTo>
                      <a:pt x="1135704" y="166760"/>
                      <a:pt x="1131212" y="177602"/>
                      <a:pt x="1123218" y="185597"/>
                    </a:cubicBezTo>
                    <a:cubicBezTo>
                      <a:pt x="1115224" y="193591"/>
                      <a:pt x="1104381" y="198082"/>
                      <a:pt x="1093075" y="198082"/>
                    </a:cubicBezTo>
                    <a:lnTo>
                      <a:pt x="42628" y="198082"/>
                    </a:lnTo>
                    <a:cubicBezTo>
                      <a:pt x="31323" y="198082"/>
                      <a:pt x="20480" y="193591"/>
                      <a:pt x="12486" y="185597"/>
                    </a:cubicBezTo>
                    <a:cubicBezTo>
                      <a:pt x="4491" y="177602"/>
                      <a:pt x="0" y="166760"/>
                      <a:pt x="0" y="155454"/>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69507"/>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2174875"/>
            </a:xfrm>
            <a:prstGeom prst="rect">
              <a:avLst/>
            </a:prstGeom>
          </p:spPr>
          <p:txBody>
            <a:bodyPr anchor="t" rtlCol="false" tIns="0" lIns="0" bIns="0" rIns="0">
              <a:spAutoFit/>
            </a:bodyPr>
            <a:lstStyle/>
            <a:p>
              <a:pPr algn="ctr">
                <a:lnSpc>
                  <a:spcPts val="3135"/>
                </a:lnSpc>
              </a:pPr>
              <a:r>
                <a:rPr lang="en-US" sz="3300" b="true">
                  <a:solidFill>
                    <a:srgbClr val="FFFFFF"/>
                  </a:solidFill>
                  <a:latin typeface="Poppins Semi-Bold"/>
                  <a:ea typeface="Poppins Semi-Bold"/>
                  <a:cs typeface="Poppins Semi-Bold"/>
                  <a:sym typeface="Poppins Semi-Bold"/>
                </a:rPr>
                <a:t>Marcus talks for most of every meeting. His ideas are good and the group’s argument is stronger for them. Two members have gone from contributing regularly to just agreeing. When he asks “any objections?” there never are any.</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20</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7: Marcus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Marcus talks for most of every meeting. His ideas are good and the group’s argument is stronger for them. Two members have gone from contributing regularly to just agreeing. When he asks “any objections?” there never are any.</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FFB30B">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21</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1812925"/>
          </a:xfrm>
          <a:prstGeom prst="rect">
            <a:avLst/>
          </a:prstGeom>
        </p:spPr>
        <p:txBody>
          <a:bodyPr anchor="t" rtlCol="false" tIns="0" lIns="0" bIns="0" rIns="0">
            <a:spAutoFit/>
          </a:bodyPr>
          <a:lstStyle/>
          <a:p>
            <a:pPr algn="l">
              <a:lnSpc>
                <a:spcPts val="2374"/>
              </a:lnSpc>
            </a:pPr>
            <a:r>
              <a:rPr lang="en-US" sz="2499" b="true">
                <a:solidFill>
                  <a:srgbClr val="FFFFFF"/>
                </a:solidFill>
                <a:latin typeface="Poppins Semi-Bold"/>
                <a:ea typeface="Poppins Semi-Bold"/>
                <a:cs typeface="Poppins Semi-Bold"/>
                <a:sym typeface="Poppins Semi-Bold"/>
              </a:rPr>
              <a:t>He would rate very well on engagement and contribution, and the work is better for him. He is also, without meaning to, shrinking the group to one person.</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878386"/>
            <a:ext cx="3514512" cy="1520825"/>
          </a:xfrm>
          <a:prstGeom prst="rect">
            <a:avLst/>
          </a:prstGeom>
        </p:spPr>
        <p:txBody>
          <a:bodyPr anchor="t" rtlCol="false" tIns="0" lIns="0" bIns="0" rIns="0">
            <a:spAutoFit/>
          </a:bodyPr>
          <a:lstStyle/>
          <a:p>
            <a:pPr algn="ctr">
              <a:lnSpc>
                <a:spcPts val="5605"/>
              </a:lnSpc>
            </a:pPr>
            <a:r>
              <a:rPr lang="en-US" sz="5900" b="true">
                <a:solidFill>
                  <a:srgbClr val="FFFFFF"/>
                </a:solidFill>
                <a:latin typeface="Poppins Heavy"/>
                <a:ea typeface="Poppins Heavy"/>
                <a:cs typeface="Poppins Heavy"/>
                <a:sym typeface="Poppins Heavy"/>
              </a:rPr>
              <a:t>IT DEPENDS</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789272" y="519289"/>
              <a:ext cx="12932236" cy="1662134"/>
            </a:xfrm>
            <a:prstGeom prst="rect">
              <a:avLst/>
            </a:prstGeom>
          </p:spPr>
          <p:txBody>
            <a:bodyPr anchor="t" rtlCol="false" tIns="0" lIns="0" bIns="0" rIns="0">
              <a:spAutoFit/>
            </a:bodyPr>
            <a:lstStyle/>
            <a:p>
              <a:pPr algn="l">
                <a:lnSpc>
                  <a:spcPts val="4708"/>
                </a:lnSpc>
              </a:pPr>
              <a:r>
                <a:rPr lang="en-US" sz="4400" b="true">
                  <a:solidFill>
                    <a:srgbClr val="6E3125"/>
                  </a:solidFill>
                  <a:latin typeface="Poppins Heavy"/>
                  <a:ea typeface="Poppins Heavy"/>
                  <a:cs typeface="Poppins Heavy"/>
                  <a:sym typeface="Poppins Heavy"/>
                </a:rPr>
                <a:t>What is the group losing? Whose job is it to fix this, his or theirs?</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449940"/>
            <a:chOff x="0" y="0"/>
            <a:chExt cx="18728950" cy="3266586"/>
          </a:xfrm>
        </p:grpSpPr>
        <p:grpSp>
          <p:nvGrpSpPr>
            <p:cNvPr name="Group 19" id="19"/>
            <p:cNvGrpSpPr/>
            <p:nvPr/>
          </p:nvGrpSpPr>
          <p:grpSpPr>
            <a:xfrm rot="0">
              <a:off x="0" y="0"/>
              <a:ext cx="18728950" cy="3266586"/>
              <a:chOff x="0" y="0"/>
              <a:chExt cx="1135704" cy="198082"/>
            </a:xfrm>
          </p:grpSpPr>
          <p:sp>
            <p:nvSpPr>
              <p:cNvPr name="Freeform 20" id="20"/>
              <p:cNvSpPr/>
              <p:nvPr/>
            </p:nvSpPr>
            <p:spPr>
              <a:xfrm flipH="false" flipV="false" rot="0">
                <a:off x="0" y="0"/>
                <a:ext cx="1135704" cy="198082"/>
              </a:xfrm>
              <a:custGeom>
                <a:avLst/>
                <a:gdLst/>
                <a:ahLst/>
                <a:cxnLst/>
                <a:rect r="r" b="b" t="t" l="l"/>
                <a:pathLst>
                  <a:path h="198082" w="1135704">
                    <a:moveTo>
                      <a:pt x="42628" y="0"/>
                    </a:moveTo>
                    <a:lnTo>
                      <a:pt x="1093075" y="0"/>
                    </a:lnTo>
                    <a:cubicBezTo>
                      <a:pt x="1104381" y="0"/>
                      <a:pt x="1115224" y="4491"/>
                      <a:pt x="1123218" y="12486"/>
                    </a:cubicBezTo>
                    <a:cubicBezTo>
                      <a:pt x="1131212" y="20480"/>
                      <a:pt x="1135704" y="31323"/>
                      <a:pt x="1135704" y="42628"/>
                    </a:cubicBezTo>
                    <a:lnTo>
                      <a:pt x="1135704" y="155454"/>
                    </a:lnTo>
                    <a:cubicBezTo>
                      <a:pt x="1135704" y="166760"/>
                      <a:pt x="1131212" y="177602"/>
                      <a:pt x="1123218" y="185597"/>
                    </a:cubicBezTo>
                    <a:cubicBezTo>
                      <a:pt x="1115224" y="193591"/>
                      <a:pt x="1104381" y="198082"/>
                      <a:pt x="1093075" y="198082"/>
                    </a:cubicBezTo>
                    <a:lnTo>
                      <a:pt x="42628" y="198082"/>
                    </a:lnTo>
                    <a:cubicBezTo>
                      <a:pt x="31323" y="198082"/>
                      <a:pt x="20480" y="193591"/>
                      <a:pt x="12486" y="185597"/>
                    </a:cubicBezTo>
                    <a:cubicBezTo>
                      <a:pt x="4491" y="177602"/>
                      <a:pt x="0" y="166760"/>
                      <a:pt x="0" y="155454"/>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69507"/>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2174875"/>
            </a:xfrm>
            <a:prstGeom prst="rect">
              <a:avLst/>
            </a:prstGeom>
          </p:spPr>
          <p:txBody>
            <a:bodyPr anchor="t" rtlCol="false" tIns="0" lIns="0" bIns="0" rIns="0">
              <a:spAutoFit/>
            </a:bodyPr>
            <a:lstStyle/>
            <a:p>
              <a:pPr algn="ctr">
                <a:lnSpc>
                  <a:spcPts val="3135"/>
                </a:lnSpc>
              </a:pPr>
              <a:r>
                <a:rPr lang="en-US" sz="3300" b="true">
                  <a:solidFill>
                    <a:srgbClr val="FFFFFF"/>
                  </a:solidFill>
                  <a:latin typeface="Poppins Semi-Bold"/>
                  <a:ea typeface="Poppins Semi-Bold"/>
                  <a:cs typeface="Poppins Semi-Bold"/>
                  <a:sym typeface="Poppins Semi-Bold"/>
                </a:rPr>
                <a:t>Ben told the group in week 6 he had three assessments due, proposed a smaller section now and a larger one in week 10, and asked if that worked. They agreed. He delivered both on time, and week 10 was the longest section in the report.</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22</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8: Ben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38677"/>
            <a:chOff x="0" y="0"/>
            <a:chExt cx="20371224" cy="2318236"/>
          </a:xfrm>
        </p:grpSpPr>
        <p:grpSp>
          <p:nvGrpSpPr>
            <p:cNvPr name="Group 16" id="16"/>
            <p:cNvGrpSpPr/>
            <p:nvPr/>
          </p:nvGrpSpPr>
          <p:grpSpPr>
            <a:xfrm rot="0">
              <a:off x="0" y="0"/>
              <a:ext cx="20371224" cy="2318236"/>
              <a:chOff x="0" y="0"/>
              <a:chExt cx="1488968" cy="169444"/>
            </a:xfrm>
          </p:grpSpPr>
          <p:sp>
            <p:nvSpPr>
              <p:cNvPr name="Freeform 17" id="17"/>
              <p:cNvSpPr/>
              <p:nvPr/>
            </p:nvSpPr>
            <p:spPr>
              <a:xfrm flipH="false" flipV="false" rot="0">
                <a:off x="0" y="0"/>
                <a:ext cx="1488968" cy="169444"/>
              </a:xfrm>
              <a:custGeom>
                <a:avLst/>
                <a:gdLst/>
                <a:ahLst/>
                <a:cxnLst/>
                <a:rect r="r" b="b" t="t" l="l"/>
                <a:pathLst>
                  <a:path h="169444" w="1488968">
                    <a:moveTo>
                      <a:pt x="32515" y="0"/>
                    </a:moveTo>
                    <a:lnTo>
                      <a:pt x="1456454" y="0"/>
                    </a:lnTo>
                    <a:cubicBezTo>
                      <a:pt x="1465077" y="0"/>
                      <a:pt x="1473347" y="3426"/>
                      <a:pt x="1479445" y="9523"/>
                    </a:cubicBezTo>
                    <a:cubicBezTo>
                      <a:pt x="1485543" y="15621"/>
                      <a:pt x="1488968" y="23891"/>
                      <a:pt x="1488968" y="32515"/>
                    </a:cubicBezTo>
                    <a:lnTo>
                      <a:pt x="1488968" y="136929"/>
                    </a:lnTo>
                    <a:cubicBezTo>
                      <a:pt x="1488968" y="145553"/>
                      <a:pt x="1485543" y="153823"/>
                      <a:pt x="1479445" y="159921"/>
                    </a:cubicBezTo>
                    <a:cubicBezTo>
                      <a:pt x="1473347" y="166018"/>
                      <a:pt x="1465077" y="169444"/>
                      <a:pt x="1456454" y="169444"/>
                    </a:cubicBezTo>
                    <a:lnTo>
                      <a:pt x="32515" y="169444"/>
                    </a:lnTo>
                    <a:cubicBezTo>
                      <a:pt x="23891" y="169444"/>
                      <a:pt x="15621" y="166018"/>
                      <a:pt x="9523" y="159921"/>
                    </a:cubicBezTo>
                    <a:cubicBezTo>
                      <a:pt x="3426" y="153823"/>
                      <a:pt x="0" y="145553"/>
                      <a:pt x="0" y="136929"/>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0869"/>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13933"/>
            </a:xfrm>
            <a:prstGeom prst="rect">
              <a:avLst/>
            </a:prstGeom>
          </p:spPr>
          <p:txBody>
            <a:bodyPr anchor="t" rtlCol="false" tIns="0" lIns="0" bIns="0" rIns="0">
              <a:spAutoFit/>
            </a:bodyPr>
            <a:lstStyle/>
            <a:p>
              <a:pPr algn="ctr">
                <a:lnSpc>
                  <a:spcPts val="2659"/>
                </a:lnSpc>
              </a:pPr>
              <a:r>
                <a:rPr lang="en-US" sz="2799" b="true">
                  <a:solidFill>
                    <a:srgbClr val="FFFFFF"/>
                  </a:solidFill>
                  <a:latin typeface="Poppins Semi-Bold"/>
                  <a:ea typeface="Poppins Semi-Bold"/>
                  <a:cs typeface="Poppins Semi-Bold"/>
                  <a:sym typeface="Poppins Semi-Bold"/>
                </a:rPr>
                <a:t>Ben told the group in week 6 he had three assessments due, proposed a smaller section now and a larger one in week 10, and asked if that worked. They agreed. He delivered both on time, and week 10 was the longest section in the report.</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008601">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23</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2051648"/>
          </a:xfrm>
          <a:prstGeom prst="rect">
            <a:avLst/>
          </a:prstGeom>
        </p:spPr>
        <p:txBody>
          <a:bodyPr anchor="t" rtlCol="false" tIns="0" lIns="0" bIns="0" rIns="0">
            <a:spAutoFit/>
          </a:bodyPr>
          <a:lstStyle/>
          <a:p>
            <a:pPr algn="l">
              <a:lnSpc>
                <a:spcPts val="2677"/>
              </a:lnSpc>
            </a:pPr>
            <a:r>
              <a:rPr lang="en-US" sz="2818" b="true">
                <a:solidFill>
                  <a:srgbClr val="FFFFFF"/>
                </a:solidFill>
                <a:latin typeface="Poppins Semi-Bold"/>
                <a:ea typeface="Poppins Semi-Bold"/>
                <a:cs typeface="Poppins Semi-Bold"/>
                <a:sym typeface="Poppins Semi-Bold"/>
              </a:rPr>
              <a:t>He didn’t ask to do less, he asked to do it differently, in advance, with a plan the group could accept or reject. Then he honoured it.</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GREEN FLAG</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603275" y="209233"/>
              <a:ext cx="12932236" cy="2281005"/>
            </a:xfrm>
            <a:prstGeom prst="rect">
              <a:avLst/>
            </a:prstGeom>
          </p:spPr>
          <p:txBody>
            <a:bodyPr anchor="t" rtlCol="false" tIns="0" lIns="0" bIns="0" rIns="0">
              <a:spAutoFit/>
            </a:bodyPr>
            <a:lstStyle/>
            <a:p>
              <a:pPr algn="l">
                <a:lnSpc>
                  <a:spcPts val="4387"/>
                </a:lnSpc>
              </a:pPr>
              <a:r>
                <a:rPr lang="en-US" sz="4100" b="true">
                  <a:solidFill>
                    <a:srgbClr val="6E3125"/>
                  </a:solidFill>
                  <a:latin typeface="Poppins Heavy"/>
                  <a:ea typeface="Poppins Heavy"/>
                  <a:cs typeface="Poppins Heavy"/>
                  <a:sym typeface="Poppins Heavy"/>
                </a:rPr>
                <a:t>D</a:t>
              </a:r>
              <a:r>
                <a:rPr lang="en-US" sz="4100" b="true">
                  <a:solidFill>
                    <a:srgbClr val="6E3125"/>
                  </a:solidFill>
                  <a:latin typeface="Poppins Heavy"/>
                  <a:ea typeface="Poppins Heavy"/>
                  <a:cs typeface="Poppins Heavy"/>
                  <a:sym typeface="Poppins Heavy"/>
                </a:rPr>
                <a:t>oes the lighter fortnight change his percentage? What if he had told them in week 10 instead of week 6? </a:t>
              </a: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059415"/>
            <a:chOff x="0" y="0"/>
            <a:chExt cx="18728950" cy="2745886"/>
          </a:xfrm>
        </p:grpSpPr>
        <p:grpSp>
          <p:nvGrpSpPr>
            <p:cNvPr name="Group 19" id="19"/>
            <p:cNvGrpSpPr/>
            <p:nvPr/>
          </p:nvGrpSpPr>
          <p:grpSpPr>
            <a:xfrm rot="0">
              <a:off x="0" y="0"/>
              <a:ext cx="18728950" cy="2745886"/>
              <a:chOff x="0" y="0"/>
              <a:chExt cx="1135704" cy="166508"/>
            </a:xfrm>
          </p:grpSpPr>
          <p:sp>
            <p:nvSpPr>
              <p:cNvPr name="Freeform 20" id="20"/>
              <p:cNvSpPr/>
              <p:nvPr/>
            </p:nvSpPr>
            <p:spPr>
              <a:xfrm flipH="false" flipV="false" rot="0">
                <a:off x="0" y="0"/>
                <a:ext cx="1135704" cy="166508"/>
              </a:xfrm>
              <a:custGeom>
                <a:avLst/>
                <a:gdLst/>
                <a:ahLst/>
                <a:cxnLst/>
                <a:rect r="r" b="b" t="t" l="l"/>
                <a:pathLst>
                  <a:path h="166508" w="1135704">
                    <a:moveTo>
                      <a:pt x="42628" y="0"/>
                    </a:moveTo>
                    <a:lnTo>
                      <a:pt x="1093075" y="0"/>
                    </a:lnTo>
                    <a:cubicBezTo>
                      <a:pt x="1104381" y="0"/>
                      <a:pt x="1115224" y="4491"/>
                      <a:pt x="1123218" y="12486"/>
                    </a:cubicBezTo>
                    <a:cubicBezTo>
                      <a:pt x="1131212" y="20480"/>
                      <a:pt x="1135704" y="31323"/>
                      <a:pt x="1135704" y="42628"/>
                    </a:cubicBezTo>
                    <a:lnTo>
                      <a:pt x="1135704" y="123879"/>
                    </a:lnTo>
                    <a:cubicBezTo>
                      <a:pt x="1135704" y="135185"/>
                      <a:pt x="1131212" y="146028"/>
                      <a:pt x="1123218" y="154022"/>
                    </a:cubicBezTo>
                    <a:cubicBezTo>
                      <a:pt x="1115224" y="162016"/>
                      <a:pt x="1104381" y="166508"/>
                      <a:pt x="1093075" y="166508"/>
                    </a:cubicBezTo>
                    <a:lnTo>
                      <a:pt x="42628" y="166508"/>
                    </a:lnTo>
                    <a:cubicBezTo>
                      <a:pt x="31323" y="166508"/>
                      <a:pt x="20480" y="162016"/>
                      <a:pt x="12486" y="154022"/>
                    </a:cubicBezTo>
                    <a:cubicBezTo>
                      <a:pt x="4491" y="146028"/>
                      <a:pt x="0" y="135185"/>
                      <a:pt x="0" y="123879"/>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37933"/>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1654175"/>
            </a:xfrm>
            <a:prstGeom prst="rect">
              <a:avLst/>
            </a:prstGeom>
          </p:spPr>
          <p:txBody>
            <a:bodyPr anchor="t" rtlCol="false" tIns="0" lIns="0" bIns="0" rIns="0">
              <a:spAutoFit/>
            </a:bodyPr>
            <a:lstStyle/>
            <a:p>
              <a:pPr algn="ctr">
                <a:lnSpc>
                  <a:spcPts val="3135"/>
                </a:lnSpc>
              </a:pPr>
              <a:r>
                <a:rPr lang="en-US" sz="3300" b="true">
                  <a:solidFill>
                    <a:srgbClr val="FFFFFF"/>
                  </a:solidFill>
                  <a:latin typeface="Poppins Semi-Bold"/>
                  <a:ea typeface="Poppins Semi-Bold"/>
                  <a:cs typeface="Poppins Semi-Bold"/>
                  <a:sym typeface="Poppins Semi-Bold"/>
                </a:rPr>
                <a:t>Josh has asked the group to reopen the recommendation three times. Each time he’s raised a real problem. The deadline is nine days away and nobody has started writing. </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24</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9: JOSH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Josh has asked the group to reopen the recommendation three times. Each time he’s raised a real problem. The deadline is nine days away and nobody has started writing. </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FFB30B">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25</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1517650"/>
          </a:xfrm>
          <a:prstGeom prst="rect">
            <a:avLst/>
          </a:prstGeom>
        </p:spPr>
        <p:txBody>
          <a:bodyPr anchor="t" rtlCol="false" tIns="0" lIns="0" bIns="0" rIns="0">
            <a:spAutoFit/>
          </a:bodyPr>
          <a:lstStyle/>
          <a:p>
            <a:pPr algn="l">
              <a:lnSpc>
                <a:spcPts val="2374"/>
              </a:lnSpc>
            </a:pPr>
            <a:r>
              <a:rPr lang="en-US" sz="2499" b="true">
                <a:solidFill>
                  <a:srgbClr val="FFFFFF"/>
                </a:solidFill>
                <a:latin typeface="Poppins Semi-Bold"/>
                <a:ea typeface="Poppins Semi-Bold"/>
                <a:cs typeface="Poppins Semi-Bold"/>
                <a:sym typeface="Poppins Semi-Bold"/>
              </a:rPr>
              <a:t>Being right is not the same as being useful. Raising a problem without proposing a way forward turns disagreement into delay. </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878386"/>
            <a:ext cx="3514512" cy="1520825"/>
          </a:xfrm>
          <a:prstGeom prst="rect">
            <a:avLst/>
          </a:prstGeom>
        </p:spPr>
        <p:txBody>
          <a:bodyPr anchor="t" rtlCol="false" tIns="0" lIns="0" bIns="0" rIns="0">
            <a:spAutoFit/>
          </a:bodyPr>
          <a:lstStyle/>
          <a:p>
            <a:pPr algn="ctr">
              <a:lnSpc>
                <a:spcPts val="5605"/>
              </a:lnSpc>
            </a:pPr>
            <a:r>
              <a:rPr lang="en-US" sz="5900" b="true">
                <a:solidFill>
                  <a:srgbClr val="FFFFFF"/>
                </a:solidFill>
                <a:latin typeface="Poppins Heavy"/>
                <a:ea typeface="Poppins Heavy"/>
                <a:cs typeface="Poppins Heavy"/>
                <a:sym typeface="Poppins Heavy"/>
              </a:rPr>
              <a:t>IT DEPENDS</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789272" y="519289"/>
              <a:ext cx="12932236" cy="1656715"/>
            </a:xfrm>
            <a:prstGeom prst="rect">
              <a:avLst/>
            </a:prstGeom>
          </p:spPr>
          <p:txBody>
            <a:bodyPr anchor="t" rtlCol="false" tIns="0" lIns="0" bIns="0" rIns="0">
              <a:spAutoFit/>
            </a:bodyPr>
            <a:lstStyle/>
            <a:p>
              <a:pPr algn="l">
                <a:lnSpc>
                  <a:spcPts val="3210"/>
                </a:lnSpc>
              </a:pPr>
              <a:r>
                <a:rPr lang="en-US" sz="3000" b="true">
                  <a:solidFill>
                    <a:srgbClr val="6E3125"/>
                  </a:solidFill>
                  <a:latin typeface="Poppins Heavy"/>
                  <a:ea typeface="Poppins Heavy"/>
                  <a:cs typeface="Poppins Heavy"/>
                  <a:sym typeface="Poppins Heavy"/>
                </a:rPr>
                <a:t>Where is the line between healthy disagreement and holding the team up? What could Josh do differently while still making his point?</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717797">
            <a:off x="7066588" y="-2336191"/>
            <a:ext cx="14865062" cy="16892116"/>
          </a:xfrm>
          <a:custGeom>
            <a:avLst/>
            <a:gdLst/>
            <a:ahLst/>
            <a:cxnLst/>
            <a:rect r="r" b="b" t="t" l="l"/>
            <a:pathLst>
              <a:path h="16892116" w="14865062">
                <a:moveTo>
                  <a:pt x="14865063" y="0"/>
                </a:moveTo>
                <a:lnTo>
                  <a:pt x="0" y="0"/>
                </a:lnTo>
                <a:lnTo>
                  <a:pt x="0" y="16892116"/>
                </a:lnTo>
                <a:lnTo>
                  <a:pt x="14865063" y="16892116"/>
                </a:lnTo>
                <a:lnTo>
                  <a:pt x="14865063" y="0"/>
                </a:lnTo>
                <a:close/>
              </a:path>
            </a:pathLst>
          </a:custGeom>
          <a:blipFill>
            <a:blip r:embed="rId4"/>
            <a:stretch>
              <a:fillRect l="0" t="0" r="0" b="0"/>
            </a:stretch>
          </a:blipFill>
        </p:spPr>
      </p:sp>
      <p:sp>
        <p:nvSpPr>
          <p:cNvPr name="Freeform 4" id="4"/>
          <p:cNvSpPr/>
          <p:nvPr/>
        </p:nvSpPr>
        <p:spPr>
          <a:xfrm flipH="false" flipV="false" rot="620525">
            <a:off x="-5662319" y="-759436"/>
            <a:ext cx="19504097" cy="13002731"/>
          </a:xfrm>
          <a:custGeom>
            <a:avLst/>
            <a:gdLst/>
            <a:ahLst/>
            <a:cxnLst/>
            <a:rect r="r" b="b" t="t" l="l"/>
            <a:pathLst>
              <a:path h="13002731" w="19504097">
                <a:moveTo>
                  <a:pt x="0" y="0"/>
                </a:moveTo>
                <a:lnTo>
                  <a:pt x="19504097" y="0"/>
                </a:lnTo>
                <a:lnTo>
                  <a:pt x="19504097" y="13002731"/>
                </a:lnTo>
                <a:lnTo>
                  <a:pt x="0" y="13002731"/>
                </a:lnTo>
                <a:lnTo>
                  <a:pt x="0" y="0"/>
                </a:lnTo>
                <a:close/>
              </a:path>
            </a:pathLst>
          </a:custGeom>
          <a:blipFill>
            <a:blip r:embed="rId5">
              <a:alphaModFix amt="28000"/>
            </a:blip>
            <a:stretch>
              <a:fillRect l="0" t="0" r="0" b="0"/>
            </a:stretch>
          </a:blipFill>
        </p:spPr>
      </p:sp>
      <p:sp>
        <p:nvSpPr>
          <p:cNvPr name="Freeform 5" id="5"/>
          <p:cNvSpPr/>
          <p:nvPr/>
        </p:nvSpPr>
        <p:spPr>
          <a:xfrm flipH="false" flipV="false" rot="620525">
            <a:off x="-5898164" y="-759436"/>
            <a:ext cx="19504097" cy="13002731"/>
          </a:xfrm>
          <a:custGeom>
            <a:avLst/>
            <a:gdLst/>
            <a:ahLst/>
            <a:cxnLst/>
            <a:rect r="r" b="b" t="t" l="l"/>
            <a:pathLst>
              <a:path h="13002731" w="19504097">
                <a:moveTo>
                  <a:pt x="0" y="0"/>
                </a:moveTo>
                <a:lnTo>
                  <a:pt x="19504097" y="0"/>
                </a:lnTo>
                <a:lnTo>
                  <a:pt x="19504097" y="13002731"/>
                </a:lnTo>
                <a:lnTo>
                  <a:pt x="0" y="13002731"/>
                </a:lnTo>
                <a:lnTo>
                  <a:pt x="0" y="0"/>
                </a:lnTo>
                <a:close/>
              </a:path>
            </a:pathLst>
          </a:custGeom>
          <a:blipFill>
            <a:blip r:embed="rId6"/>
            <a:stretch>
              <a:fillRect l="0" t="0" r="0" b="0"/>
            </a:stretch>
          </a:blipFill>
        </p:spPr>
      </p:sp>
      <p:sp>
        <p:nvSpPr>
          <p:cNvPr name="Freeform 6" id="6"/>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7" id="7"/>
          <p:cNvGrpSpPr/>
          <p:nvPr/>
        </p:nvGrpSpPr>
        <p:grpSpPr>
          <a:xfrm rot="0">
            <a:off x="415994" y="9258300"/>
            <a:ext cx="4387595" cy="2093523"/>
            <a:chOff x="0" y="0"/>
            <a:chExt cx="5850127" cy="2791364"/>
          </a:xfrm>
        </p:grpSpPr>
        <p:grpSp>
          <p:nvGrpSpPr>
            <p:cNvPr name="Group 8" id="8"/>
            <p:cNvGrpSpPr/>
            <p:nvPr/>
          </p:nvGrpSpPr>
          <p:grpSpPr>
            <a:xfrm rot="0">
              <a:off x="0" y="0"/>
              <a:ext cx="5850127" cy="2791364"/>
              <a:chOff x="0" y="0"/>
              <a:chExt cx="902797" cy="430766"/>
            </a:xfrm>
          </p:grpSpPr>
          <p:sp>
            <p:nvSpPr>
              <p:cNvPr name="Freeform 9" id="9"/>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10" id="10"/>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11" id="11"/>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9"/>
              <a:stretch>
                <a:fillRect l="0" t="-15579" r="0" b="0"/>
              </a:stretch>
            </a:blipFill>
          </p:spPr>
        </p:sp>
      </p:grpSp>
      <p:grpSp>
        <p:nvGrpSpPr>
          <p:cNvPr name="Group 12" id="12"/>
          <p:cNvGrpSpPr/>
          <p:nvPr/>
        </p:nvGrpSpPr>
        <p:grpSpPr>
          <a:xfrm rot="0">
            <a:off x="3162265" y="9258300"/>
            <a:ext cx="11963470" cy="4031369"/>
            <a:chOff x="0" y="0"/>
            <a:chExt cx="1057797" cy="356449"/>
          </a:xfrm>
        </p:grpSpPr>
        <p:sp>
          <p:nvSpPr>
            <p:cNvPr name="Freeform 13" id="13"/>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5" id="15"/>
          <p:cNvGrpSpPr/>
          <p:nvPr/>
        </p:nvGrpSpPr>
        <p:grpSpPr>
          <a:xfrm rot="0">
            <a:off x="13874565" y="9023776"/>
            <a:ext cx="2263079" cy="2785329"/>
            <a:chOff x="0" y="0"/>
            <a:chExt cx="660400" cy="812800"/>
          </a:xfrm>
        </p:grpSpPr>
        <p:sp>
          <p:nvSpPr>
            <p:cNvPr name="Freeform 16" id="16"/>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430521" y="5236782"/>
            <a:ext cx="13433682" cy="2520911"/>
            <a:chOff x="0" y="0"/>
            <a:chExt cx="997648" cy="187215"/>
          </a:xfrm>
        </p:grpSpPr>
        <p:sp>
          <p:nvSpPr>
            <p:cNvPr name="Freeform 19" id="19"/>
            <p:cNvSpPr/>
            <p:nvPr/>
          </p:nvSpPr>
          <p:spPr>
            <a:xfrm flipH="false" flipV="false" rot="0">
              <a:off x="0" y="0"/>
              <a:ext cx="997648" cy="187215"/>
            </a:xfrm>
            <a:custGeom>
              <a:avLst/>
              <a:gdLst/>
              <a:ahLst/>
              <a:cxnLst/>
              <a:rect r="r" b="b" t="t" l="l"/>
              <a:pathLst>
                <a:path h="187215" w="997648">
                  <a:moveTo>
                    <a:pt x="45024" y="0"/>
                  </a:moveTo>
                  <a:lnTo>
                    <a:pt x="952624" y="0"/>
                  </a:lnTo>
                  <a:cubicBezTo>
                    <a:pt x="964565" y="0"/>
                    <a:pt x="976017" y="4744"/>
                    <a:pt x="984461" y="13187"/>
                  </a:cubicBezTo>
                  <a:cubicBezTo>
                    <a:pt x="992904" y="21631"/>
                    <a:pt x="997648" y="33083"/>
                    <a:pt x="997648" y="45024"/>
                  </a:cubicBezTo>
                  <a:lnTo>
                    <a:pt x="997648" y="142191"/>
                  </a:lnTo>
                  <a:cubicBezTo>
                    <a:pt x="997648" y="154132"/>
                    <a:pt x="992904" y="165584"/>
                    <a:pt x="984461" y="174027"/>
                  </a:cubicBezTo>
                  <a:cubicBezTo>
                    <a:pt x="976017" y="182471"/>
                    <a:pt x="964565" y="187215"/>
                    <a:pt x="952624" y="187215"/>
                  </a:cubicBezTo>
                  <a:lnTo>
                    <a:pt x="45024" y="187215"/>
                  </a:lnTo>
                  <a:cubicBezTo>
                    <a:pt x="33083" y="187215"/>
                    <a:pt x="21631" y="182471"/>
                    <a:pt x="13187" y="174027"/>
                  </a:cubicBezTo>
                  <a:cubicBezTo>
                    <a:pt x="4744" y="165584"/>
                    <a:pt x="0" y="154132"/>
                    <a:pt x="0" y="142191"/>
                  </a:cubicBezTo>
                  <a:lnTo>
                    <a:pt x="0" y="45024"/>
                  </a:lnTo>
                  <a:cubicBezTo>
                    <a:pt x="0" y="33083"/>
                    <a:pt x="4744" y="21631"/>
                    <a:pt x="13187" y="13187"/>
                  </a:cubicBezTo>
                  <a:cubicBezTo>
                    <a:pt x="21631" y="4744"/>
                    <a:pt x="33083" y="0"/>
                    <a:pt x="45024" y="0"/>
                  </a:cubicBezTo>
                  <a:close/>
                </a:path>
              </a:pathLst>
            </a:custGeom>
            <a:gradFill rotWithShape="true">
              <a:gsLst>
                <a:gs pos="0">
                  <a:srgbClr val="841F0B">
                    <a:alpha val="100000"/>
                  </a:srgbClr>
                </a:gs>
                <a:gs pos="100000">
                  <a:srgbClr val="DA4610">
                    <a:alpha val="100000"/>
                  </a:srgbClr>
                </a:gs>
              </a:gsLst>
              <a:lin ang="0"/>
            </a:gradFill>
          </p:spPr>
        </p:sp>
        <p:sp>
          <p:nvSpPr>
            <p:cNvPr name="TextBox 20" id="20"/>
            <p:cNvSpPr txBox="true"/>
            <p:nvPr/>
          </p:nvSpPr>
          <p:spPr>
            <a:xfrm>
              <a:off x="0" y="28575"/>
              <a:ext cx="997648" cy="158640"/>
            </a:xfrm>
            <a:prstGeom prst="rect">
              <a:avLst/>
            </a:prstGeom>
          </p:spPr>
          <p:txBody>
            <a:bodyPr anchor="ctr" rtlCol="false" tIns="50800" lIns="50800" bIns="50800" rIns="50800"/>
            <a:lstStyle/>
            <a:p>
              <a:pPr algn="ctr">
                <a:lnSpc>
                  <a:spcPts val="1919"/>
                </a:lnSpc>
              </a:pPr>
            </a:p>
          </p:txBody>
        </p:sp>
      </p:grpSp>
      <p:sp>
        <p:nvSpPr>
          <p:cNvPr name="TextBox 21" id="21"/>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26</a:t>
            </a:r>
          </a:p>
        </p:txBody>
      </p:sp>
      <p:sp>
        <p:nvSpPr>
          <p:cNvPr name="TextBox 22" id="22"/>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23" id="23"/>
          <p:cNvGrpSpPr/>
          <p:nvPr/>
        </p:nvGrpSpPr>
        <p:grpSpPr>
          <a:xfrm rot="0">
            <a:off x="1609476" y="2361856"/>
            <a:ext cx="15069048" cy="3265792"/>
            <a:chOff x="0" y="0"/>
            <a:chExt cx="20092064" cy="4354390"/>
          </a:xfrm>
        </p:grpSpPr>
        <p:sp>
          <p:nvSpPr>
            <p:cNvPr name="TextBox 24" id="24"/>
            <p:cNvSpPr txBox="true"/>
            <p:nvPr/>
          </p:nvSpPr>
          <p:spPr>
            <a:xfrm rot="0">
              <a:off x="4678986" y="-187835"/>
              <a:ext cx="11226707" cy="3161087"/>
            </a:xfrm>
            <a:prstGeom prst="rect">
              <a:avLst/>
            </a:prstGeom>
          </p:spPr>
          <p:txBody>
            <a:bodyPr anchor="t" rtlCol="false" tIns="0" lIns="0" bIns="0" rIns="0">
              <a:spAutoFit/>
            </a:bodyPr>
            <a:lstStyle/>
            <a:p>
              <a:pPr algn="ctr">
                <a:lnSpc>
                  <a:spcPts val="19160"/>
                </a:lnSpc>
              </a:pPr>
              <a:r>
                <a:rPr lang="en-US" sz="13686">
                  <a:solidFill>
                    <a:srgbClr val="000000">
                      <a:alpha val="34902"/>
                    </a:srgbClr>
                  </a:solidFill>
                  <a:latin typeface="Jack in the Box"/>
                  <a:ea typeface="Jack in the Box"/>
                  <a:cs typeface="Jack in the Box"/>
                  <a:sym typeface="Jack in the Box"/>
                </a:rPr>
                <a:t>Level 4:</a:t>
              </a:r>
            </a:p>
          </p:txBody>
        </p:sp>
        <p:sp>
          <p:nvSpPr>
            <p:cNvPr name="TextBox 25" id="25"/>
            <p:cNvSpPr txBox="true"/>
            <p:nvPr/>
          </p:nvSpPr>
          <p:spPr>
            <a:xfrm rot="0">
              <a:off x="2183669" y="-381000"/>
              <a:ext cx="16014142" cy="3155996"/>
            </a:xfrm>
            <a:prstGeom prst="rect">
              <a:avLst/>
            </a:prstGeom>
          </p:spPr>
          <p:txBody>
            <a:bodyPr anchor="t" rtlCol="false" tIns="0" lIns="0" bIns="0" rIns="0">
              <a:spAutoFit/>
            </a:bodyPr>
            <a:lstStyle/>
            <a:p>
              <a:pPr algn="ctr">
                <a:lnSpc>
                  <a:spcPts val="19160"/>
                </a:lnSpc>
              </a:pPr>
              <a:r>
                <a:rPr lang="en-US" sz="13686">
                  <a:gradFill>
                    <a:gsLst>
                      <a:gs pos="0">
                        <a:srgbClr val="841F0B">
                          <a:alpha val="100000"/>
                        </a:srgbClr>
                      </a:gs>
                      <a:gs pos="100000">
                        <a:srgbClr val="DA4610">
                          <a:alpha val="100000"/>
                        </a:srgbClr>
                      </a:gs>
                    </a:gsLst>
                    <a:lin ang="0"/>
                  </a:gradFill>
                  <a:latin typeface="Jack in the Box"/>
                  <a:ea typeface="Jack in the Box"/>
                  <a:cs typeface="Jack in the Box"/>
                  <a:sym typeface="Jack in the Box"/>
                </a:rPr>
                <a:t>Level 4:</a:t>
              </a:r>
            </a:p>
          </p:txBody>
        </p:sp>
        <p:sp>
          <p:nvSpPr>
            <p:cNvPr name="TextBox 26" id="26"/>
            <p:cNvSpPr txBox="true"/>
            <p:nvPr/>
          </p:nvSpPr>
          <p:spPr>
            <a:xfrm rot="0">
              <a:off x="0" y="2998652"/>
              <a:ext cx="20092064" cy="1355738"/>
            </a:xfrm>
            <a:prstGeom prst="rect">
              <a:avLst/>
            </a:prstGeom>
          </p:spPr>
          <p:txBody>
            <a:bodyPr anchor="t" rtlCol="false" tIns="0" lIns="0" bIns="0" rIns="0">
              <a:spAutoFit/>
            </a:bodyPr>
            <a:lstStyle/>
            <a:p>
              <a:pPr algn="ctr">
                <a:lnSpc>
                  <a:spcPts val="6621"/>
                </a:lnSpc>
              </a:pPr>
              <a:r>
                <a:rPr lang="en-US" b="true" sz="7439">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Depends entirely on how</a:t>
              </a:r>
            </a:p>
          </p:txBody>
        </p:sp>
      </p:grpSp>
      <p:sp>
        <p:nvSpPr>
          <p:cNvPr name="TextBox 27" id="27"/>
          <p:cNvSpPr txBox="true"/>
          <p:nvPr/>
        </p:nvSpPr>
        <p:spPr>
          <a:xfrm rot="0">
            <a:off x="3444840" y="5899818"/>
            <a:ext cx="11259086" cy="1529073"/>
          </a:xfrm>
          <a:prstGeom prst="rect">
            <a:avLst/>
          </a:prstGeom>
        </p:spPr>
        <p:txBody>
          <a:bodyPr anchor="t" rtlCol="false" tIns="0" lIns="0" bIns="0" rIns="0">
            <a:spAutoFit/>
          </a:bodyPr>
          <a:lstStyle/>
          <a:p>
            <a:pPr algn="ctr">
              <a:lnSpc>
                <a:spcPts val="3856"/>
              </a:lnSpc>
            </a:pPr>
            <a:r>
              <a:rPr lang="en-US" sz="4059" b="true">
                <a:solidFill>
                  <a:srgbClr val="FFFFFF"/>
                </a:solidFill>
                <a:latin typeface="Poppins Semi-Bold"/>
                <a:ea typeface="Poppins Semi-Bold"/>
                <a:cs typeface="Poppins Semi-Bold"/>
                <a:sym typeface="Poppins Semi-Bold"/>
              </a:rPr>
              <a:t>Every one of these is both. Close each with the same question: what single change would make it clearly green?</a:t>
            </a:r>
          </a:p>
        </p:txBody>
      </p:sp>
      <p:sp>
        <p:nvSpPr>
          <p:cNvPr name="Freeform 28" id="28"/>
          <p:cNvSpPr/>
          <p:nvPr/>
        </p:nvSpPr>
        <p:spPr>
          <a:xfrm flipH="false" flipV="false" rot="0">
            <a:off x="-1291529" y="-3353118"/>
            <a:ext cx="20440189" cy="20440189"/>
          </a:xfrm>
          <a:custGeom>
            <a:avLst/>
            <a:gdLst/>
            <a:ahLst/>
            <a:cxnLst/>
            <a:rect r="r" b="b" t="t" l="l"/>
            <a:pathLst>
              <a:path h="20440189" w="20440189">
                <a:moveTo>
                  <a:pt x="0" y="0"/>
                </a:moveTo>
                <a:lnTo>
                  <a:pt x="20440189" y="0"/>
                </a:lnTo>
                <a:lnTo>
                  <a:pt x="20440189" y="20440189"/>
                </a:lnTo>
                <a:lnTo>
                  <a:pt x="0" y="20440189"/>
                </a:lnTo>
                <a:lnTo>
                  <a:pt x="0" y="0"/>
                </a:lnTo>
                <a:close/>
              </a:path>
            </a:pathLst>
          </a:custGeom>
          <a:blipFill>
            <a:blip r:embed="rId10">
              <a:alphaModFix amt="50000"/>
            </a:blip>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449940"/>
            <a:chOff x="0" y="0"/>
            <a:chExt cx="18728950" cy="3266586"/>
          </a:xfrm>
        </p:grpSpPr>
        <p:grpSp>
          <p:nvGrpSpPr>
            <p:cNvPr name="Group 19" id="19"/>
            <p:cNvGrpSpPr/>
            <p:nvPr/>
          </p:nvGrpSpPr>
          <p:grpSpPr>
            <a:xfrm rot="0">
              <a:off x="0" y="0"/>
              <a:ext cx="18728950" cy="3266586"/>
              <a:chOff x="0" y="0"/>
              <a:chExt cx="1135704" cy="198082"/>
            </a:xfrm>
          </p:grpSpPr>
          <p:sp>
            <p:nvSpPr>
              <p:cNvPr name="Freeform 20" id="20"/>
              <p:cNvSpPr/>
              <p:nvPr/>
            </p:nvSpPr>
            <p:spPr>
              <a:xfrm flipH="false" flipV="false" rot="0">
                <a:off x="0" y="0"/>
                <a:ext cx="1135704" cy="198082"/>
              </a:xfrm>
              <a:custGeom>
                <a:avLst/>
                <a:gdLst/>
                <a:ahLst/>
                <a:cxnLst/>
                <a:rect r="r" b="b" t="t" l="l"/>
                <a:pathLst>
                  <a:path h="198082" w="1135704">
                    <a:moveTo>
                      <a:pt x="42628" y="0"/>
                    </a:moveTo>
                    <a:lnTo>
                      <a:pt x="1093075" y="0"/>
                    </a:lnTo>
                    <a:cubicBezTo>
                      <a:pt x="1104381" y="0"/>
                      <a:pt x="1115224" y="4491"/>
                      <a:pt x="1123218" y="12486"/>
                    </a:cubicBezTo>
                    <a:cubicBezTo>
                      <a:pt x="1131212" y="20480"/>
                      <a:pt x="1135704" y="31323"/>
                      <a:pt x="1135704" y="42628"/>
                    </a:cubicBezTo>
                    <a:lnTo>
                      <a:pt x="1135704" y="155454"/>
                    </a:lnTo>
                    <a:cubicBezTo>
                      <a:pt x="1135704" y="166760"/>
                      <a:pt x="1131212" y="177602"/>
                      <a:pt x="1123218" y="185597"/>
                    </a:cubicBezTo>
                    <a:cubicBezTo>
                      <a:pt x="1115224" y="193591"/>
                      <a:pt x="1104381" y="198082"/>
                      <a:pt x="1093075" y="198082"/>
                    </a:cubicBezTo>
                    <a:lnTo>
                      <a:pt x="42628" y="198082"/>
                    </a:lnTo>
                    <a:cubicBezTo>
                      <a:pt x="31323" y="198082"/>
                      <a:pt x="20480" y="193591"/>
                      <a:pt x="12486" y="185597"/>
                    </a:cubicBezTo>
                    <a:cubicBezTo>
                      <a:pt x="4491" y="177602"/>
                      <a:pt x="0" y="166760"/>
                      <a:pt x="0" y="155454"/>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69507"/>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2174875"/>
            </a:xfrm>
            <a:prstGeom prst="rect">
              <a:avLst/>
            </a:prstGeom>
          </p:spPr>
          <p:txBody>
            <a:bodyPr anchor="t" rtlCol="false" tIns="0" lIns="0" bIns="0" rIns="0">
              <a:spAutoFit/>
            </a:bodyPr>
            <a:lstStyle/>
            <a:p>
              <a:pPr algn="ctr">
                <a:lnSpc>
                  <a:spcPts val="3135"/>
                </a:lnSpc>
              </a:pPr>
              <a:r>
                <a:rPr lang="en-US" sz="3300" b="true">
                  <a:solidFill>
                    <a:srgbClr val="FFFFFF"/>
                  </a:solidFill>
                  <a:latin typeface="Poppins Semi-Bold"/>
                  <a:ea typeface="Poppins Semi-Bold"/>
                  <a:cs typeface="Poppins Semi-Bold"/>
                  <a:sym typeface="Poppins Semi-Bold"/>
                </a:rPr>
                <a:t>Four days out, Mia realised two teammates’ sections were nowhere near ready. She rewrote both herself, formatted the document, and submitted. The group got a distinction. She never told them, and rated everyone 100%.</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27</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10: MIA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Four days out, Mia realised two teammates’ sections were nowhere near ready. She rewrote both herself, formatted the document, and submitted. The group got a distinction. She never told them, and rated everyone 100%.</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FFB30B">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28</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1812925"/>
          </a:xfrm>
          <a:prstGeom prst="rect">
            <a:avLst/>
          </a:prstGeom>
        </p:spPr>
        <p:txBody>
          <a:bodyPr anchor="t" rtlCol="false" tIns="0" lIns="0" bIns="0" rIns="0">
            <a:spAutoFit/>
          </a:bodyPr>
          <a:lstStyle/>
          <a:p>
            <a:pPr algn="l">
              <a:lnSpc>
                <a:spcPts val="2374"/>
              </a:lnSpc>
            </a:pPr>
            <a:r>
              <a:rPr lang="en-US" sz="2499" b="true">
                <a:solidFill>
                  <a:srgbClr val="FFFFFF"/>
                </a:solidFill>
                <a:latin typeface="Poppins Semi-Bold"/>
                <a:ea typeface="Poppins Semi-Bold"/>
                <a:cs typeface="Poppins Semi-Bold"/>
                <a:sym typeface="Poppins Semi-Bold"/>
              </a:rPr>
              <a:t>She saved the mark and pulled far more than her weight. She also removed the only chance those two had to fix it, and then hid the evidence from the tutor.</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878386"/>
            <a:ext cx="3514512" cy="1520825"/>
          </a:xfrm>
          <a:prstGeom prst="rect">
            <a:avLst/>
          </a:prstGeom>
        </p:spPr>
        <p:txBody>
          <a:bodyPr anchor="t" rtlCol="false" tIns="0" lIns="0" bIns="0" rIns="0">
            <a:spAutoFit/>
          </a:bodyPr>
          <a:lstStyle/>
          <a:p>
            <a:pPr algn="ctr">
              <a:lnSpc>
                <a:spcPts val="5605"/>
              </a:lnSpc>
            </a:pPr>
            <a:r>
              <a:rPr lang="en-US" sz="5900" b="true">
                <a:solidFill>
                  <a:srgbClr val="FFFFFF"/>
                </a:solidFill>
                <a:latin typeface="Poppins Heavy"/>
                <a:ea typeface="Poppins Heavy"/>
                <a:cs typeface="Poppins Heavy"/>
                <a:sym typeface="Poppins Heavy"/>
              </a:rPr>
              <a:t>IT DEPENDS</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789272" y="519289"/>
              <a:ext cx="12932236" cy="1656715"/>
            </a:xfrm>
            <a:prstGeom prst="rect">
              <a:avLst/>
            </a:prstGeom>
          </p:spPr>
          <p:txBody>
            <a:bodyPr anchor="t" rtlCol="false" tIns="0" lIns="0" bIns="0" rIns="0">
              <a:spAutoFit/>
            </a:bodyPr>
            <a:lstStyle/>
            <a:p>
              <a:pPr algn="l">
                <a:lnSpc>
                  <a:spcPts val="3210"/>
                </a:lnSpc>
              </a:pPr>
              <a:r>
                <a:rPr lang="en-US" sz="3000" b="true">
                  <a:solidFill>
                    <a:srgbClr val="6E3125"/>
                  </a:solidFill>
                  <a:latin typeface="Poppins Heavy"/>
                  <a:ea typeface="Poppins Heavy"/>
                  <a:cs typeface="Poppins Heavy"/>
                  <a:sym typeface="Poppins Heavy"/>
                </a:rPr>
                <a:t>What should the other two get? How would the tutor ever know? What did Mia’s silence cost them?</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2627462" y="715282"/>
            <a:ext cx="12893842" cy="1817747"/>
            <a:chOff x="0" y="0"/>
            <a:chExt cx="17191789" cy="2423662"/>
          </a:xfrm>
        </p:grpSpPr>
        <p:grpSp>
          <p:nvGrpSpPr>
            <p:cNvPr name="Group 16" id="16"/>
            <p:cNvGrpSpPr/>
            <p:nvPr/>
          </p:nvGrpSpPr>
          <p:grpSpPr>
            <a:xfrm rot="158860">
              <a:off x="342028" y="371106"/>
              <a:ext cx="16105908" cy="1675677"/>
              <a:chOff x="0" y="0"/>
              <a:chExt cx="1598752" cy="166336"/>
            </a:xfrm>
          </p:grpSpPr>
          <p:sp>
            <p:nvSpPr>
              <p:cNvPr name="Freeform 17" id="17"/>
              <p:cNvSpPr/>
              <p:nvPr/>
            </p:nvSpPr>
            <p:spPr>
              <a:xfrm flipH="false" flipV="false" rot="0">
                <a:off x="0" y="0"/>
                <a:ext cx="1598752" cy="166336"/>
              </a:xfrm>
              <a:custGeom>
                <a:avLst/>
                <a:gdLst/>
                <a:ahLst/>
                <a:cxnLst/>
                <a:rect r="r" b="b" t="t" l="l"/>
                <a:pathLst>
                  <a:path h="166336" w="1598752">
                    <a:moveTo>
                      <a:pt x="8177" y="0"/>
                    </a:moveTo>
                    <a:lnTo>
                      <a:pt x="1590575" y="0"/>
                    </a:lnTo>
                    <a:cubicBezTo>
                      <a:pt x="1595091" y="0"/>
                      <a:pt x="1598752" y="3661"/>
                      <a:pt x="1598752" y="8177"/>
                    </a:cubicBezTo>
                    <a:lnTo>
                      <a:pt x="1598752" y="158159"/>
                    </a:lnTo>
                    <a:cubicBezTo>
                      <a:pt x="1598752" y="162675"/>
                      <a:pt x="1595091" y="166336"/>
                      <a:pt x="1590575" y="166336"/>
                    </a:cubicBezTo>
                    <a:lnTo>
                      <a:pt x="8177" y="166336"/>
                    </a:lnTo>
                    <a:cubicBezTo>
                      <a:pt x="3661" y="166336"/>
                      <a:pt x="0" y="162675"/>
                      <a:pt x="0" y="158159"/>
                    </a:cubicBezTo>
                    <a:lnTo>
                      <a:pt x="0" y="8177"/>
                    </a:lnTo>
                    <a:cubicBezTo>
                      <a:pt x="0" y="3661"/>
                      <a:pt x="3661" y="0"/>
                      <a:pt x="8177" y="0"/>
                    </a:cubicBezTo>
                    <a:close/>
                  </a:path>
                </a:pathLst>
              </a:custGeom>
              <a:gradFill rotWithShape="true">
                <a:gsLst>
                  <a:gs pos="0">
                    <a:srgbClr val="841F0B">
                      <a:alpha val="100000"/>
                    </a:srgbClr>
                  </a:gs>
                  <a:gs pos="100000">
                    <a:srgbClr val="DA4610">
                      <a:alpha val="100000"/>
                    </a:srgbClr>
                  </a:gs>
                </a:gsLst>
                <a:lin ang="0"/>
              </a:gradFill>
            </p:spPr>
          </p:sp>
          <p:sp>
            <p:nvSpPr>
              <p:cNvPr name="TextBox 18" id="18"/>
              <p:cNvSpPr txBox="true"/>
              <p:nvPr/>
            </p:nvSpPr>
            <p:spPr>
              <a:xfrm>
                <a:off x="0" y="28575"/>
                <a:ext cx="1598752" cy="137761"/>
              </a:xfrm>
              <a:prstGeom prst="rect">
                <a:avLst/>
              </a:prstGeom>
            </p:spPr>
            <p:txBody>
              <a:bodyPr anchor="ctr" rtlCol="false" tIns="80937" lIns="80937" bIns="80937" rIns="80937"/>
              <a:lstStyle/>
              <a:p>
                <a:pPr algn="ctr">
                  <a:lnSpc>
                    <a:spcPts val="1919"/>
                  </a:lnSpc>
                </a:pPr>
              </a:p>
            </p:txBody>
          </p:sp>
        </p:grpSp>
        <p:sp>
          <p:nvSpPr>
            <p:cNvPr name="TextBox 19" id="19"/>
            <p:cNvSpPr txBox="true"/>
            <p:nvPr/>
          </p:nvSpPr>
          <p:spPr>
            <a:xfrm rot="141634">
              <a:off x="24873" y="510574"/>
              <a:ext cx="17136944" cy="1560831"/>
            </a:xfrm>
            <a:prstGeom prst="rect">
              <a:avLst/>
            </a:prstGeom>
          </p:spPr>
          <p:txBody>
            <a:bodyPr anchor="t" rtlCol="false" tIns="0" lIns="0" bIns="0" rIns="0">
              <a:spAutoFit/>
            </a:bodyPr>
            <a:lstStyle/>
            <a:p>
              <a:pPr algn="ctr">
                <a:lnSpc>
                  <a:spcPts val="7920"/>
                </a:lnSpc>
              </a:pPr>
              <a:r>
                <a:rPr lang="en-US" sz="8337" b="true">
                  <a:solidFill>
                    <a:srgbClr val="FFFFFF"/>
                  </a:solidFill>
                  <a:latin typeface="Poppins Heavy"/>
                  <a:ea typeface="Poppins Heavy"/>
                  <a:cs typeface="Poppins Heavy"/>
                  <a:sym typeface="Poppins Heavy"/>
                </a:rPr>
                <a:t>LEARNING OUTCOMES </a:t>
              </a:r>
            </a:p>
          </p:txBody>
        </p:sp>
      </p:grpSp>
      <p:sp>
        <p:nvSpPr>
          <p:cNvPr name="TextBox 20" id="20"/>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02</a:t>
            </a:r>
          </a:p>
        </p:txBody>
      </p:sp>
      <p:sp>
        <p:nvSpPr>
          <p:cNvPr name="TextBox 21" id="21"/>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22" id="22"/>
          <p:cNvGrpSpPr/>
          <p:nvPr/>
        </p:nvGrpSpPr>
        <p:grpSpPr>
          <a:xfrm rot="0">
            <a:off x="3175974" y="2535570"/>
            <a:ext cx="11466222" cy="1932753"/>
            <a:chOff x="0" y="0"/>
            <a:chExt cx="1429057" cy="240883"/>
          </a:xfrm>
        </p:grpSpPr>
        <p:sp>
          <p:nvSpPr>
            <p:cNvPr name="Freeform 23" id="23"/>
            <p:cNvSpPr/>
            <p:nvPr/>
          </p:nvSpPr>
          <p:spPr>
            <a:xfrm flipH="false" flipV="false" rot="0">
              <a:off x="0" y="0"/>
              <a:ext cx="1429057" cy="240883"/>
            </a:xfrm>
            <a:custGeom>
              <a:avLst/>
              <a:gdLst/>
              <a:ahLst/>
              <a:cxnLst/>
              <a:rect r="r" b="b" t="t" l="l"/>
              <a:pathLst>
                <a:path h="240883" w="1429057">
                  <a:moveTo>
                    <a:pt x="6330" y="0"/>
                  </a:moveTo>
                  <a:lnTo>
                    <a:pt x="1422727" y="0"/>
                  </a:lnTo>
                  <a:cubicBezTo>
                    <a:pt x="1426223" y="0"/>
                    <a:pt x="1429057" y="2834"/>
                    <a:pt x="1429057" y="6330"/>
                  </a:cubicBezTo>
                  <a:lnTo>
                    <a:pt x="1429057" y="234553"/>
                  </a:lnTo>
                  <a:cubicBezTo>
                    <a:pt x="1429057" y="236231"/>
                    <a:pt x="1428390" y="237841"/>
                    <a:pt x="1427203" y="239029"/>
                  </a:cubicBezTo>
                  <a:cubicBezTo>
                    <a:pt x="1426016" y="240216"/>
                    <a:pt x="1424405" y="240883"/>
                    <a:pt x="1422727" y="240883"/>
                  </a:cubicBezTo>
                  <a:lnTo>
                    <a:pt x="6330" y="240883"/>
                  </a:lnTo>
                  <a:cubicBezTo>
                    <a:pt x="2834" y="240883"/>
                    <a:pt x="0" y="238049"/>
                    <a:pt x="0" y="234553"/>
                  </a:cubicBezTo>
                  <a:lnTo>
                    <a:pt x="0" y="6330"/>
                  </a:lnTo>
                  <a:cubicBezTo>
                    <a:pt x="0" y="4651"/>
                    <a:pt x="667" y="3041"/>
                    <a:pt x="1854" y="1854"/>
                  </a:cubicBezTo>
                  <a:cubicBezTo>
                    <a:pt x="3041" y="667"/>
                    <a:pt x="4651" y="0"/>
                    <a:pt x="6330" y="0"/>
                  </a:cubicBezTo>
                  <a:close/>
                </a:path>
              </a:pathLst>
            </a:custGeom>
            <a:gradFill rotWithShape="true">
              <a:gsLst>
                <a:gs pos="0">
                  <a:srgbClr val="FFFFFF">
                    <a:alpha val="100000"/>
                  </a:srgbClr>
                </a:gs>
                <a:gs pos="100000">
                  <a:srgbClr val="FFFFFF">
                    <a:alpha val="0"/>
                  </a:srgbClr>
                </a:gs>
              </a:gsLst>
              <a:lin ang="0"/>
            </a:gradFill>
          </p:spPr>
        </p:sp>
        <p:sp>
          <p:nvSpPr>
            <p:cNvPr name="TextBox 24" id="24"/>
            <p:cNvSpPr txBox="true"/>
            <p:nvPr/>
          </p:nvSpPr>
          <p:spPr>
            <a:xfrm>
              <a:off x="0" y="28575"/>
              <a:ext cx="1429057" cy="212308"/>
            </a:xfrm>
            <a:prstGeom prst="rect">
              <a:avLst/>
            </a:prstGeom>
          </p:spPr>
          <p:txBody>
            <a:bodyPr anchor="ctr" rtlCol="false" tIns="40741" lIns="40741" bIns="40741" rIns="40741"/>
            <a:lstStyle/>
            <a:p>
              <a:pPr algn="ctr">
                <a:lnSpc>
                  <a:spcPts val="1919"/>
                </a:lnSpc>
              </a:pPr>
            </a:p>
          </p:txBody>
        </p:sp>
      </p:grpSp>
      <p:grpSp>
        <p:nvGrpSpPr>
          <p:cNvPr name="Group 25" id="25"/>
          <p:cNvGrpSpPr/>
          <p:nvPr/>
        </p:nvGrpSpPr>
        <p:grpSpPr>
          <a:xfrm rot="0">
            <a:off x="3025216" y="2526362"/>
            <a:ext cx="267763" cy="1968990"/>
            <a:chOff x="0" y="0"/>
            <a:chExt cx="56993" cy="419100"/>
          </a:xfrm>
        </p:grpSpPr>
        <p:sp>
          <p:nvSpPr>
            <p:cNvPr name="Freeform 26" id="26"/>
            <p:cNvSpPr/>
            <p:nvPr/>
          </p:nvSpPr>
          <p:spPr>
            <a:xfrm flipH="false" flipV="false" rot="0">
              <a:off x="0" y="0"/>
              <a:ext cx="56993" cy="419100"/>
            </a:xfrm>
            <a:custGeom>
              <a:avLst/>
              <a:gdLst/>
              <a:ahLst/>
              <a:cxnLst/>
              <a:rect r="r" b="b" t="t" l="l"/>
              <a:pathLst>
                <a:path h="419100" w="56993">
                  <a:moveTo>
                    <a:pt x="28497" y="0"/>
                  </a:moveTo>
                  <a:lnTo>
                    <a:pt x="28497" y="0"/>
                  </a:lnTo>
                  <a:cubicBezTo>
                    <a:pt x="36055" y="0"/>
                    <a:pt x="43303" y="3002"/>
                    <a:pt x="48647" y="8346"/>
                  </a:cubicBezTo>
                  <a:cubicBezTo>
                    <a:pt x="53991" y="13691"/>
                    <a:pt x="56993" y="20939"/>
                    <a:pt x="56993" y="28497"/>
                  </a:cubicBezTo>
                  <a:lnTo>
                    <a:pt x="56993" y="390603"/>
                  </a:lnTo>
                  <a:cubicBezTo>
                    <a:pt x="56993" y="406342"/>
                    <a:pt x="44235" y="419100"/>
                    <a:pt x="28497" y="419100"/>
                  </a:cubicBezTo>
                  <a:lnTo>
                    <a:pt x="28497" y="419100"/>
                  </a:lnTo>
                  <a:cubicBezTo>
                    <a:pt x="12758" y="419100"/>
                    <a:pt x="0" y="406342"/>
                    <a:pt x="0" y="390603"/>
                  </a:cubicBezTo>
                  <a:lnTo>
                    <a:pt x="0" y="28497"/>
                  </a:lnTo>
                  <a:cubicBezTo>
                    <a:pt x="0" y="12758"/>
                    <a:pt x="12758" y="0"/>
                    <a:pt x="28497" y="0"/>
                  </a:cubicBezTo>
                  <a:close/>
                </a:path>
              </a:pathLst>
            </a:custGeom>
            <a:solidFill>
              <a:srgbClr val="6E3125"/>
            </a:solidFill>
          </p:spPr>
        </p:sp>
        <p:sp>
          <p:nvSpPr>
            <p:cNvPr name="TextBox 27" id="27"/>
            <p:cNvSpPr txBox="true"/>
            <p:nvPr/>
          </p:nvSpPr>
          <p:spPr>
            <a:xfrm>
              <a:off x="0" y="28575"/>
              <a:ext cx="56993" cy="390525"/>
            </a:xfrm>
            <a:prstGeom prst="rect">
              <a:avLst/>
            </a:prstGeom>
          </p:spPr>
          <p:txBody>
            <a:bodyPr anchor="ctr" rtlCol="false" tIns="49108" lIns="49108" bIns="49108" rIns="49108"/>
            <a:lstStyle/>
            <a:p>
              <a:pPr algn="ctr">
                <a:lnSpc>
                  <a:spcPts val="1919"/>
                </a:lnSpc>
              </a:pPr>
            </a:p>
          </p:txBody>
        </p:sp>
      </p:grpSp>
      <p:sp>
        <p:nvSpPr>
          <p:cNvPr name="TextBox 28" id="28"/>
          <p:cNvSpPr txBox="true"/>
          <p:nvPr/>
        </p:nvSpPr>
        <p:spPr>
          <a:xfrm rot="0">
            <a:off x="3519154" y="2838761"/>
            <a:ext cx="10870554" cy="1370659"/>
          </a:xfrm>
          <a:prstGeom prst="rect">
            <a:avLst/>
          </a:prstGeom>
        </p:spPr>
        <p:txBody>
          <a:bodyPr anchor="t" rtlCol="false" tIns="0" lIns="0" bIns="0" rIns="0">
            <a:spAutoFit/>
          </a:bodyPr>
          <a:lstStyle/>
          <a:p>
            <a:pPr algn="l">
              <a:lnSpc>
                <a:spcPts val="3516"/>
              </a:lnSpc>
            </a:pPr>
            <a:r>
              <a:rPr lang="en-US" sz="3286" b="true">
                <a:solidFill>
                  <a:srgbClr val="6E3125"/>
                </a:solidFill>
                <a:latin typeface="Poppins Heavy"/>
                <a:ea typeface="Poppins Heavy"/>
                <a:cs typeface="Poppins Heavy"/>
                <a:sym typeface="Poppins Heavy"/>
              </a:rPr>
              <a:t>We are here to help you learn from our mistakes! </a:t>
            </a:r>
          </a:p>
          <a:p>
            <a:pPr algn="l">
              <a:lnSpc>
                <a:spcPts val="3516"/>
              </a:lnSpc>
            </a:pPr>
            <a:r>
              <a:rPr lang="en-US" sz="3286" b="true">
                <a:solidFill>
                  <a:srgbClr val="6E3125"/>
                </a:solidFill>
                <a:latin typeface="Poppins Heavy"/>
                <a:ea typeface="Poppins Heavy"/>
                <a:cs typeface="Poppins Heavy"/>
                <a:sym typeface="Poppins Heavy"/>
              </a:rPr>
              <a:t>And we will do our best (also, this is our assignment – so be merciful and play with us)</a:t>
            </a:r>
          </a:p>
        </p:txBody>
      </p:sp>
      <p:grpSp>
        <p:nvGrpSpPr>
          <p:cNvPr name="Group 29" id="29"/>
          <p:cNvGrpSpPr/>
          <p:nvPr/>
        </p:nvGrpSpPr>
        <p:grpSpPr>
          <a:xfrm rot="0">
            <a:off x="2817325" y="4903736"/>
            <a:ext cx="13320319" cy="3389588"/>
            <a:chOff x="0" y="0"/>
            <a:chExt cx="17760426" cy="4519450"/>
          </a:xfrm>
        </p:grpSpPr>
        <p:grpSp>
          <p:nvGrpSpPr>
            <p:cNvPr name="Group 30" id="30"/>
            <p:cNvGrpSpPr/>
            <p:nvPr/>
          </p:nvGrpSpPr>
          <p:grpSpPr>
            <a:xfrm rot="0">
              <a:off x="0" y="527081"/>
              <a:ext cx="17760426" cy="3992370"/>
              <a:chOff x="0" y="0"/>
              <a:chExt cx="1668231" cy="375002"/>
            </a:xfrm>
          </p:grpSpPr>
          <p:sp>
            <p:nvSpPr>
              <p:cNvPr name="Freeform 31" id="31"/>
              <p:cNvSpPr/>
              <p:nvPr/>
            </p:nvSpPr>
            <p:spPr>
              <a:xfrm flipH="false" flipV="false" rot="0">
                <a:off x="0" y="0"/>
                <a:ext cx="1668231" cy="375002"/>
              </a:xfrm>
              <a:custGeom>
                <a:avLst/>
                <a:gdLst/>
                <a:ahLst/>
                <a:cxnLst/>
                <a:rect r="r" b="b" t="t" l="l"/>
                <a:pathLst>
                  <a:path h="375002" w="1668231">
                    <a:moveTo>
                      <a:pt x="26352" y="0"/>
                    </a:moveTo>
                    <a:lnTo>
                      <a:pt x="1641879" y="0"/>
                    </a:lnTo>
                    <a:cubicBezTo>
                      <a:pt x="1648868" y="0"/>
                      <a:pt x="1655570" y="2776"/>
                      <a:pt x="1660513" y="7718"/>
                    </a:cubicBezTo>
                    <a:cubicBezTo>
                      <a:pt x="1665455" y="12660"/>
                      <a:pt x="1668231" y="19363"/>
                      <a:pt x="1668231" y="26352"/>
                    </a:cubicBezTo>
                    <a:lnTo>
                      <a:pt x="1668231" y="348650"/>
                    </a:lnTo>
                    <a:cubicBezTo>
                      <a:pt x="1668231" y="355639"/>
                      <a:pt x="1665455" y="362342"/>
                      <a:pt x="1660513" y="367284"/>
                    </a:cubicBezTo>
                    <a:cubicBezTo>
                      <a:pt x="1655570" y="372226"/>
                      <a:pt x="1648868" y="375002"/>
                      <a:pt x="1641879" y="375002"/>
                    </a:cubicBezTo>
                    <a:lnTo>
                      <a:pt x="26352" y="375002"/>
                    </a:lnTo>
                    <a:cubicBezTo>
                      <a:pt x="19363" y="375002"/>
                      <a:pt x="12660" y="372226"/>
                      <a:pt x="7718" y="367284"/>
                    </a:cubicBezTo>
                    <a:cubicBezTo>
                      <a:pt x="2776" y="362342"/>
                      <a:pt x="0" y="355639"/>
                      <a:pt x="0" y="348650"/>
                    </a:cubicBezTo>
                    <a:lnTo>
                      <a:pt x="0" y="26352"/>
                    </a:lnTo>
                    <a:cubicBezTo>
                      <a:pt x="0" y="19363"/>
                      <a:pt x="2776" y="12660"/>
                      <a:pt x="7718" y="7718"/>
                    </a:cubicBezTo>
                    <a:cubicBezTo>
                      <a:pt x="12660" y="2776"/>
                      <a:pt x="19363" y="0"/>
                      <a:pt x="26352" y="0"/>
                    </a:cubicBezTo>
                    <a:close/>
                  </a:path>
                </a:pathLst>
              </a:custGeom>
              <a:gradFill rotWithShape="true">
                <a:gsLst>
                  <a:gs pos="0">
                    <a:srgbClr val="841F0B">
                      <a:alpha val="100000"/>
                    </a:srgbClr>
                  </a:gs>
                  <a:gs pos="100000">
                    <a:srgbClr val="DA4610">
                      <a:alpha val="100000"/>
                    </a:srgbClr>
                  </a:gs>
                </a:gsLst>
                <a:lin ang="0"/>
              </a:gradFill>
              <a:ln w="85725" cap="rnd">
                <a:solidFill>
                  <a:srgbClr val="6E3125"/>
                </a:solidFill>
                <a:prstDash val="solid"/>
                <a:round/>
              </a:ln>
            </p:spPr>
          </p:sp>
          <p:sp>
            <p:nvSpPr>
              <p:cNvPr name="TextBox 32" id="32"/>
              <p:cNvSpPr txBox="true"/>
              <p:nvPr/>
            </p:nvSpPr>
            <p:spPr>
              <a:xfrm>
                <a:off x="0" y="28575"/>
                <a:ext cx="1668231" cy="346427"/>
              </a:xfrm>
              <a:prstGeom prst="rect">
                <a:avLst/>
              </a:prstGeom>
            </p:spPr>
            <p:txBody>
              <a:bodyPr anchor="ctr" rtlCol="false" tIns="50800" lIns="50800" bIns="50800" rIns="50800"/>
              <a:lstStyle/>
              <a:p>
                <a:pPr algn="ctr">
                  <a:lnSpc>
                    <a:spcPts val="1919"/>
                  </a:lnSpc>
                </a:pPr>
              </a:p>
            </p:txBody>
          </p:sp>
        </p:grpSp>
        <p:grpSp>
          <p:nvGrpSpPr>
            <p:cNvPr name="Group 33" id="33"/>
            <p:cNvGrpSpPr/>
            <p:nvPr/>
          </p:nvGrpSpPr>
          <p:grpSpPr>
            <a:xfrm rot="0">
              <a:off x="521125" y="0"/>
              <a:ext cx="8948049" cy="1054161"/>
              <a:chOff x="0" y="0"/>
              <a:chExt cx="993684" cy="117065"/>
            </a:xfrm>
          </p:grpSpPr>
          <p:sp>
            <p:nvSpPr>
              <p:cNvPr name="Freeform 34" id="34"/>
              <p:cNvSpPr/>
              <p:nvPr/>
            </p:nvSpPr>
            <p:spPr>
              <a:xfrm flipH="false" flipV="false" rot="0">
                <a:off x="0" y="0"/>
                <a:ext cx="993684" cy="117065"/>
              </a:xfrm>
              <a:custGeom>
                <a:avLst/>
                <a:gdLst/>
                <a:ahLst/>
                <a:cxnLst/>
                <a:rect r="r" b="b" t="t" l="l"/>
                <a:pathLst>
                  <a:path h="117065" w="993684">
                    <a:moveTo>
                      <a:pt x="52305" y="0"/>
                    </a:moveTo>
                    <a:lnTo>
                      <a:pt x="941379" y="0"/>
                    </a:lnTo>
                    <a:cubicBezTo>
                      <a:pt x="955251" y="0"/>
                      <a:pt x="968555" y="5511"/>
                      <a:pt x="978364" y="15320"/>
                    </a:cubicBezTo>
                    <a:cubicBezTo>
                      <a:pt x="988173" y="25129"/>
                      <a:pt x="993684" y="38433"/>
                      <a:pt x="993684" y="52305"/>
                    </a:cubicBezTo>
                    <a:lnTo>
                      <a:pt x="993684" y="64760"/>
                    </a:lnTo>
                    <a:cubicBezTo>
                      <a:pt x="993684" y="78632"/>
                      <a:pt x="988173" y="91936"/>
                      <a:pt x="978364" y="101745"/>
                    </a:cubicBezTo>
                    <a:cubicBezTo>
                      <a:pt x="968555" y="111554"/>
                      <a:pt x="955251" y="117065"/>
                      <a:pt x="941379" y="117065"/>
                    </a:cubicBezTo>
                    <a:lnTo>
                      <a:pt x="52305" y="117065"/>
                    </a:lnTo>
                    <a:cubicBezTo>
                      <a:pt x="23418" y="117065"/>
                      <a:pt x="0" y="93647"/>
                      <a:pt x="0" y="64760"/>
                    </a:cubicBezTo>
                    <a:lnTo>
                      <a:pt x="0" y="52305"/>
                    </a:lnTo>
                    <a:cubicBezTo>
                      <a:pt x="0" y="23418"/>
                      <a:pt x="23418" y="0"/>
                      <a:pt x="52305"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a:ln w="85725" cap="rnd">
                <a:solidFill>
                  <a:srgbClr val="6E3125"/>
                </a:solidFill>
                <a:prstDash val="solid"/>
                <a:round/>
              </a:ln>
            </p:spPr>
          </p:sp>
          <p:sp>
            <p:nvSpPr>
              <p:cNvPr name="TextBox 35" id="35"/>
              <p:cNvSpPr txBox="true"/>
              <p:nvPr/>
            </p:nvSpPr>
            <p:spPr>
              <a:xfrm>
                <a:off x="0" y="28575"/>
                <a:ext cx="993684" cy="88490"/>
              </a:xfrm>
              <a:prstGeom prst="rect">
                <a:avLst/>
              </a:prstGeom>
            </p:spPr>
            <p:txBody>
              <a:bodyPr anchor="ctr" rtlCol="false" tIns="50800" lIns="50800" bIns="50800" rIns="50800"/>
              <a:lstStyle/>
              <a:p>
                <a:pPr algn="ctr">
                  <a:lnSpc>
                    <a:spcPts val="1919"/>
                  </a:lnSpc>
                </a:pPr>
              </a:p>
            </p:txBody>
          </p:sp>
        </p:grpSp>
        <p:sp>
          <p:nvSpPr>
            <p:cNvPr name="TextBox 36" id="36"/>
            <p:cNvSpPr txBox="true"/>
            <p:nvPr/>
          </p:nvSpPr>
          <p:spPr>
            <a:xfrm rot="0">
              <a:off x="814347" y="206942"/>
              <a:ext cx="8374179" cy="697427"/>
            </a:xfrm>
            <a:prstGeom prst="rect">
              <a:avLst/>
            </a:prstGeom>
          </p:spPr>
          <p:txBody>
            <a:bodyPr anchor="t" rtlCol="false" tIns="0" lIns="0" bIns="0" rIns="0">
              <a:spAutoFit/>
            </a:bodyPr>
            <a:lstStyle/>
            <a:p>
              <a:pPr algn="l">
                <a:lnSpc>
                  <a:spcPts val="3538"/>
                </a:lnSpc>
              </a:pPr>
              <a:r>
                <a:rPr lang="en-US" sz="3724" b="true">
                  <a:solidFill>
                    <a:srgbClr val="6E3125"/>
                  </a:solidFill>
                  <a:latin typeface="Poppins Heavy"/>
                  <a:ea typeface="Poppins Heavy"/>
                  <a:cs typeface="Poppins Heavy"/>
                  <a:sym typeface="Poppins Heavy"/>
                </a:rPr>
                <a:t>For us – The Facilitators</a:t>
              </a:r>
            </a:p>
          </p:txBody>
        </p:sp>
        <p:sp>
          <p:nvSpPr>
            <p:cNvPr name="TextBox 37" id="37"/>
            <p:cNvSpPr txBox="true"/>
            <p:nvPr/>
          </p:nvSpPr>
          <p:spPr>
            <a:xfrm rot="0">
              <a:off x="659605" y="1123796"/>
              <a:ext cx="16663126" cy="3066408"/>
            </a:xfrm>
            <a:prstGeom prst="rect">
              <a:avLst/>
            </a:prstGeom>
          </p:spPr>
          <p:txBody>
            <a:bodyPr anchor="t" rtlCol="false" tIns="0" lIns="0" bIns="0" rIns="0">
              <a:spAutoFit/>
            </a:bodyPr>
            <a:lstStyle/>
            <a:p>
              <a:pPr algn="l">
                <a:lnSpc>
                  <a:spcPts val="2592"/>
                </a:lnSpc>
              </a:pPr>
              <a:r>
                <a:rPr lang="en-US" sz="2422" b="true">
                  <a:solidFill>
                    <a:srgbClr val="FFFFFF"/>
                  </a:solidFill>
                  <a:latin typeface="Poppins Semi-Bold"/>
                  <a:ea typeface="Poppins Semi-Bold"/>
                  <a:cs typeface="Poppins Semi-Bold"/>
                  <a:sym typeface="Poppins Semi-Bold"/>
                </a:rPr>
                <a:t>Through</a:t>
              </a:r>
              <a:r>
                <a:rPr lang="en-US" sz="2422" b="true">
                  <a:solidFill>
                    <a:srgbClr val="FFFFFF"/>
                  </a:solidFill>
                  <a:latin typeface="Poppins Semi-Bold"/>
                  <a:ea typeface="Poppins Semi-Bold"/>
                  <a:cs typeface="Poppins Semi-Bold"/>
                  <a:sym typeface="Poppins Semi-Bold"/>
                </a:rPr>
                <a:t> preparing, delivering and reflecting on the session, we will be able to:</a:t>
              </a:r>
            </a:p>
            <a:p>
              <a:pPr algn="l" marL="523078" indent="-261539" lvl="1">
                <a:lnSpc>
                  <a:spcPts val="2592"/>
                </a:lnSpc>
                <a:buFont typeface="Arial"/>
                <a:buChar char="•"/>
              </a:pPr>
              <a:r>
                <a:rPr lang="en-US" b="true" sz="2422">
                  <a:solidFill>
                    <a:srgbClr val="FFFFFF"/>
                  </a:solidFill>
                  <a:latin typeface="Poppins Ultra-Bold"/>
                  <a:ea typeface="Poppins Ultra-Bold"/>
                  <a:cs typeface="Poppins Ultra-Bold"/>
                  <a:sym typeface="Poppins Ultra-Bold"/>
                </a:rPr>
                <a:t>Translate experience into useful guidance: </a:t>
              </a:r>
              <a:r>
                <a:rPr lang="en-US" b="true" sz="2422">
                  <a:solidFill>
                    <a:srgbClr val="FFFFFF"/>
                  </a:solidFill>
                  <a:latin typeface="Poppins Semi-Bold"/>
                  <a:ea typeface="Poppins Semi-Bold"/>
                  <a:cs typeface="Poppins Semi-Bold"/>
                  <a:sym typeface="Poppins Semi-Bold"/>
                </a:rPr>
                <a:t>connect our teamwork experiences and management learning to challenges first-years face. </a:t>
              </a:r>
            </a:p>
            <a:p>
              <a:pPr algn="l" marL="523078" indent="-261539" lvl="1">
                <a:lnSpc>
                  <a:spcPts val="2592"/>
                </a:lnSpc>
                <a:buFont typeface="Arial"/>
                <a:buChar char="•"/>
              </a:pPr>
              <a:r>
                <a:rPr lang="en-US" b="true" sz="2422">
                  <a:solidFill>
                    <a:srgbClr val="FFFFFF"/>
                  </a:solidFill>
                  <a:latin typeface="Poppins Ultra-Bold"/>
                  <a:ea typeface="Poppins Ultra-Bold"/>
                  <a:cs typeface="Poppins Ultra-Bold"/>
                  <a:sym typeface="Poppins Ultra-Bold"/>
                </a:rPr>
                <a:t>Facilitate an inclusive conversation:</a:t>
              </a:r>
              <a:r>
                <a:rPr lang="en-US" b="true" sz="2422">
                  <a:solidFill>
                    <a:srgbClr val="FFFFFF"/>
                  </a:solidFill>
                  <a:latin typeface="Poppins Semi-Bold"/>
                  <a:ea typeface="Poppins Semi-Bold"/>
                  <a:cs typeface="Poppins Semi-Bold"/>
                  <a:sym typeface="Poppins Semi-Bold"/>
                </a:rPr>
                <a:t> invite different perspectives, listen carefully and respond constructively to disagreement. </a:t>
              </a:r>
            </a:p>
            <a:p>
              <a:pPr algn="l" marL="523078" indent="-261539" lvl="1">
                <a:lnSpc>
                  <a:spcPts val="2592"/>
                </a:lnSpc>
                <a:buFont typeface="Arial"/>
                <a:buChar char="•"/>
              </a:pPr>
              <a:r>
                <a:rPr lang="en-US" b="true" sz="2422">
                  <a:solidFill>
                    <a:srgbClr val="FFFFFF"/>
                  </a:solidFill>
                  <a:latin typeface="Poppins Ultra-Bold"/>
                  <a:ea typeface="Poppins Ultra-Bold"/>
                  <a:cs typeface="Poppins Ultra-Bold"/>
                  <a:sym typeface="Poppins Ultra-Bold"/>
                </a:rPr>
                <a:t>Evaluate our own practice:</a:t>
              </a:r>
              <a:r>
                <a:rPr lang="en-US" b="true" sz="2422">
                  <a:solidFill>
                    <a:srgbClr val="FFFFFF"/>
                  </a:solidFill>
                  <a:latin typeface="Poppins Semi-Bold"/>
                  <a:ea typeface="Poppins Semi-Bold"/>
                  <a:cs typeface="Poppins Semi-Bold"/>
                  <a:sym typeface="Poppins Semi-Bold"/>
                </a:rPr>
                <a:t> use participants’ feedback to identify how we can improve our facilitation, teamwork and leadership.</a:t>
              </a:r>
            </a:p>
          </p:txBody>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059415"/>
            <a:chOff x="0" y="0"/>
            <a:chExt cx="18728950" cy="2745886"/>
          </a:xfrm>
        </p:grpSpPr>
        <p:grpSp>
          <p:nvGrpSpPr>
            <p:cNvPr name="Group 19" id="19"/>
            <p:cNvGrpSpPr/>
            <p:nvPr/>
          </p:nvGrpSpPr>
          <p:grpSpPr>
            <a:xfrm rot="0">
              <a:off x="0" y="0"/>
              <a:ext cx="18728950" cy="2745886"/>
              <a:chOff x="0" y="0"/>
              <a:chExt cx="1135704" cy="166508"/>
            </a:xfrm>
          </p:grpSpPr>
          <p:sp>
            <p:nvSpPr>
              <p:cNvPr name="Freeform 20" id="20"/>
              <p:cNvSpPr/>
              <p:nvPr/>
            </p:nvSpPr>
            <p:spPr>
              <a:xfrm flipH="false" flipV="false" rot="0">
                <a:off x="0" y="0"/>
                <a:ext cx="1135704" cy="166508"/>
              </a:xfrm>
              <a:custGeom>
                <a:avLst/>
                <a:gdLst/>
                <a:ahLst/>
                <a:cxnLst/>
                <a:rect r="r" b="b" t="t" l="l"/>
                <a:pathLst>
                  <a:path h="166508" w="1135704">
                    <a:moveTo>
                      <a:pt x="42628" y="0"/>
                    </a:moveTo>
                    <a:lnTo>
                      <a:pt x="1093075" y="0"/>
                    </a:lnTo>
                    <a:cubicBezTo>
                      <a:pt x="1104381" y="0"/>
                      <a:pt x="1115224" y="4491"/>
                      <a:pt x="1123218" y="12486"/>
                    </a:cubicBezTo>
                    <a:cubicBezTo>
                      <a:pt x="1131212" y="20480"/>
                      <a:pt x="1135704" y="31323"/>
                      <a:pt x="1135704" y="42628"/>
                    </a:cubicBezTo>
                    <a:lnTo>
                      <a:pt x="1135704" y="123879"/>
                    </a:lnTo>
                    <a:cubicBezTo>
                      <a:pt x="1135704" y="135185"/>
                      <a:pt x="1131212" y="146028"/>
                      <a:pt x="1123218" y="154022"/>
                    </a:cubicBezTo>
                    <a:cubicBezTo>
                      <a:pt x="1115224" y="162016"/>
                      <a:pt x="1104381" y="166508"/>
                      <a:pt x="1093075" y="166508"/>
                    </a:cubicBezTo>
                    <a:lnTo>
                      <a:pt x="42628" y="166508"/>
                    </a:lnTo>
                    <a:cubicBezTo>
                      <a:pt x="31323" y="166508"/>
                      <a:pt x="20480" y="162016"/>
                      <a:pt x="12486" y="154022"/>
                    </a:cubicBezTo>
                    <a:cubicBezTo>
                      <a:pt x="4491" y="146028"/>
                      <a:pt x="0" y="135185"/>
                      <a:pt x="0" y="123879"/>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37933"/>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1654175"/>
            </a:xfrm>
            <a:prstGeom prst="rect">
              <a:avLst/>
            </a:prstGeom>
          </p:spPr>
          <p:txBody>
            <a:bodyPr anchor="t" rtlCol="false" tIns="0" lIns="0" bIns="0" rIns="0">
              <a:spAutoFit/>
            </a:bodyPr>
            <a:lstStyle/>
            <a:p>
              <a:pPr algn="ctr">
                <a:lnSpc>
                  <a:spcPts val="3135"/>
                </a:lnSpc>
              </a:pPr>
              <a:r>
                <a:rPr lang="en-US" sz="3300" b="true">
                  <a:solidFill>
                    <a:srgbClr val="FFFFFF"/>
                  </a:solidFill>
                  <a:latin typeface="Poppins Semi-Bold"/>
                  <a:ea typeface="Poppins Semi-Bold"/>
                  <a:cs typeface="Poppins Semi-Bold"/>
                  <a:sym typeface="Poppins Semi-Bold"/>
                </a:rPr>
                <a:t>Amir posted in the group chat that Grace’s section doesn’t meet the criteria and needs redoing. He’s right, and he’s given two weeks’ warning. Grace hasn’t posted since.</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29</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11: AMIR </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Amir posted in the group chat that Grace’s section doesn’t meet the criteria and needs redoing. He’s right, and he’s given two weeks’ warning. Grace hasn’t posted since.</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FFB30B">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30</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1812925"/>
          </a:xfrm>
          <a:prstGeom prst="rect">
            <a:avLst/>
          </a:prstGeom>
        </p:spPr>
        <p:txBody>
          <a:bodyPr anchor="t" rtlCol="false" tIns="0" lIns="0" bIns="0" rIns="0">
            <a:spAutoFit/>
          </a:bodyPr>
          <a:lstStyle/>
          <a:p>
            <a:pPr algn="l">
              <a:lnSpc>
                <a:spcPts val="2374"/>
              </a:lnSpc>
            </a:pPr>
            <a:r>
              <a:rPr lang="en-US" sz="2499" b="true">
                <a:solidFill>
                  <a:srgbClr val="FFFFFF"/>
                </a:solidFill>
                <a:latin typeface="Poppins Semi-Bold"/>
                <a:ea typeface="Poppins Semi-Bold"/>
                <a:cs typeface="Poppins Semi-Bold"/>
                <a:sym typeface="Poppins Semi-Bold"/>
              </a:rPr>
              <a:t>Accurate, specific, and early, which is three quarters of good feedback. The audience is the problem. Public correction reads as a verdict on the person</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878386"/>
            <a:ext cx="3514512" cy="1520825"/>
          </a:xfrm>
          <a:prstGeom prst="rect">
            <a:avLst/>
          </a:prstGeom>
        </p:spPr>
        <p:txBody>
          <a:bodyPr anchor="t" rtlCol="false" tIns="0" lIns="0" bIns="0" rIns="0">
            <a:spAutoFit/>
          </a:bodyPr>
          <a:lstStyle/>
          <a:p>
            <a:pPr algn="ctr">
              <a:lnSpc>
                <a:spcPts val="5605"/>
              </a:lnSpc>
            </a:pPr>
            <a:r>
              <a:rPr lang="en-US" sz="5900" b="true">
                <a:solidFill>
                  <a:srgbClr val="FFFFFF"/>
                </a:solidFill>
                <a:latin typeface="Poppins Heavy"/>
                <a:ea typeface="Poppins Heavy"/>
                <a:cs typeface="Poppins Heavy"/>
                <a:sym typeface="Poppins Heavy"/>
              </a:rPr>
              <a:t>IT DEPENDS</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789272" y="528814"/>
              <a:ext cx="12932236" cy="1625007"/>
            </a:xfrm>
            <a:prstGeom prst="rect">
              <a:avLst/>
            </a:prstGeom>
          </p:spPr>
          <p:txBody>
            <a:bodyPr anchor="t" rtlCol="false" tIns="0" lIns="0" bIns="0" rIns="0">
              <a:spAutoFit/>
            </a:bodyPr>
            <a:lstStyle/>
            <a:p>
              <a:pPr algn="l">
                <a:lnSpc>
                  <a:spcPts val="4600"/>
                </a:lnSpc>
              </a:pPr>
              <a:r>
                <a:rPr lang="en-US" sz="4299" b="true">
                  <a:solidFill>
                    <a:srgbClr val="6E3125"/>
                  </a:solidFill>
                  <a:latin typeface="Poppins Heavy"/>
                  <a:ea typeface="Poppins Heavy"/>
                  <a:cs typeface="Poppins Heavy"/>
                  <a:sym typeface="Poppins Heavy"/>
                </a:rPr>
                <a:t>What single detail would make this clearly green?</a:t>
              </a:r>
            </a:p>
          </p:txBody>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51027" y="2707540"/>
            <a:ext cx="14046712" cy="2246740"/>
            <a:chOff x="0" y="0"/>
            <a:chExt cx="18728950" cy="2995653"/>
          </a:xfrm>
        </p:grpSpPr>
        <p:grpSp>
          <p:nvGrpSpPr>
            <p:cNvPr name="Group 19" id="19"/>
            <p:cNvGrpSpPr/>
            <p:nvPr/>
          </p:nvGrpSpPr>
          <p:grpSpPr>
            <a:xfrm rot="0">
              <a:off x="0" y="0"/>
              <a:ext cx="18728950" cy="2995653"/>
              <a:chOff x="0" y="0"/>
              <a:chExt cx="1135704" cy="181653"/>
            </a:xfrm>
          </p:grpSpPr>
          <p:sp>
            <p:nvSpPr>
              <p:cNvPr name="Freeform 20" id="20"/>
              <p:cNvSpPr/>
              <p:nvPr/>
            </p:nvSpPr>
            <p:spPr>
              <a:xfrm flipH="false" flipV="false" rot="0">
                <a:off x="0" y="0"/>
                <a:ext cx="1135704" cy="181653"/>
              </a:xfrm>
              <a:custGeom>
                <a:avLst/>
                <a:gdLst/>
                <a:ahLst/>
                <a:cxnLst/>
                <a:rect r="r" b="b" t="t" l="l"/>
                <a:pathLst>
                  <a:path h="181653" w="1135704">
                    <a:moveTo>
                      <a:pt x="42628" y="0"/>
                    </a:moveTo>
                    <a:lnTo>
                      <a:pt x="1093075" y="0"/>
                    </a:lnTo>
                    <a:cubicBezTo>
                      <a:pt x="1104381" y="0"/>
                      <a:pt x="1115224" y="4491"/>
                      <a:pt x="1123218" y="12486"/>
                    </a:cubicBezTo>
                    <a:cubicBezTo>
                      <a:pt x="1131212" y="20480"/>
                      <a:pt x="1135704" y="31323"/>
                      <a:pt x="1135704" y="42628"/>
                    </a:cubicBezTo>
                    <a:lnTo>
                      <a:pt x="1135704" y="139025"/>
                    </a:lnTo>
                    <a:cubicBezTo>
                      <a:pt x="1135704" y="150331"/>
                      <a:pt x="1131212" y="161173"/>
                      <a:pt x="1123218" y="169168"/>
                    </a:cubicBezTo>
                    <a:cubicBezTo>
                      <a:pt x="1115224" y="177162"/>
                      <a:pt x="1104381" y="181653"/>
                      <a:pt x="1093075" y="181653"/>
                    </a:cubicBezTo>
                    <a:lnTo>
                      <a:pt x="42628" y="181653"/>
                    </a:lnTo>
                    <a:cubicBezTo>
                      <a:pt x="31323" y="181653"/>
                      <a:pt x="20480" y="177162"/>
                      <a:pt x="12486" y="169168"/>
                    </a:cubicBezTo>
                    <a:cubicBezTo>
                      <a:pt x="4491" y="161173"/>
                      <a:pt x="0" y="150331"/>
                      <a:pt x="0" y="139025"/>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53078"/>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31568"/>
              <a:ext cx="17739037" cy="1903942"/>
            </a:xfrm>
            <a:prstGeom prst="rect">
              <a:avLst/>
            </a:prstGeom>
          </p:spPr>
          <p:txBody>
            <a:bodyPr anchor="t" rtlCol="false" tIns="0" lIns="0" bIns="0" rIns="0">
              <a:spAutoFit/>
            </a:bodyPr>
            <a:lstStyle/>
            <a:p>
              <a:pPr algn="ctr">
                <a:lnSpc>
                  <a:spcPts val="2755"/>
                </a:lnSpc>
              </a:pPr>
              <a:r>
                <a:rPr lang="en-US" sz="2900" b="true">
                  <a:solidFill>
                    <a:srgbClr val="FFFFFF"/>
                  </a:solidFill>
                  <a:latin typeface="Poppins Semi-Bold"/>
                  <a:ea typeface="Poppins Semi-Bold"/>
                  <a:cs typeface="Poppins Semi-Bold"/>
                  <a:sym typeface="Poppins Semi-Bold"/>
                </a:rPr>
                <a:t>Nobody organised the group in the first fortnight, so Ella started assigning tasks and chairing meetings. The team is ahead of schedule. She never asked if anyone else wanted a role, and when someone proposed restructuring in week 8 she said the plan was locked.</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31</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18607"/>
            <a:ext cx="5981225" cy="549275"/>
          </a:xfrm>
          <a:prstGeom prst="rect">
            <a:avLst/>
          </a:prstGeom>
        </p:spPr>
        <p:txBody>
          <a:bodyPr anchor="t" rtlCol="false" tIns="0" lIns="0" bIns="0" rIns="0">
            <a:spAutoFit/>
          </a:bodyPr>
          <a:lstStyle/>
          <a:p>
            <a:pPr algn="l">
              <a:lnSpc>
                <a:spcPts val="3895"/>
              </a:lnSpc>
            </a:pPr>
            <a:r>
              <a:rPr lang="en-US" sz="4100" b="true">
                <a:solidFill>
                  <a:srgbClr val="FFFFFF"/>
                </a:solidFill>
                <a:latin typeface="Poppins Heavy"/>
                <a:ea typeface="Poppins Heavy"/>
                <a:cs typeface="Poppins Heavy"/>
                <a:sym typeface="Poppins Heavy"/>
              </a:rPr>
              <a:t>SCENARIO 12: ELLA</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583102"/>
            <a:chOff x="0" y="0"/>
            <a:chExt cx="20371224" cy="2110803"/>
          </a:xfrm>
        </p:grpSpPr>
        <p:grpSp>
          <p:nvGrpSpPr>
            <p:cNvPr name="Group 16" id="16"/>
            <p:cNvGrpSpPr/>
            <p:nvPr/>
          </p:nvGrpSpPr>
          <p:grpSpPr>
            <a:xfrm rot="0">
              <a:off x="0" y="0"/>
              <a:ext cx="20371224" cy="2110803"/>
              <a:chOff x="0" y="0"/>
              <a:chExt cx="1488968" cy="154282"/>
            </a:xfrm>
          </p:grpSpPr>
          <p:sp>
            <p:nvSpPr>
              <p:cNvPr name="Freeform 17" id="17"/>
              <p:cNvSpPr/>
              <p:nvPr/>
            </p:nvSpPr>
            <p:spPr>
              <a:xfrm flipH="false" flipV="false" rot="0">
                <a:off x="0" y="0"/>
                <a:ext cx="1488968" cy="154282"/>
              </a:xfrm>
              <a:custGeom>
                <a:avLst/>
                <a:gdLst/>
                <a:ahLst/>
                <a:cxnLst/>
                <a:rect r="r" b="b" t="t" l="l"/>
                <a:pathLst>
                  <a:path h="154282" w="1488968">
                    <a:moveTo>
                      <a:pt x="32515" y="0"/>
                    </a:moveTo>
                    <a:lnTo>
                      <a:pt x="1456454" y="0"/>
                    </a:lnTo>
                    <a:cubicBezTo>
                      <a:pt x="1465077" y="0"/>
                      <a:pt x="1473347" y="3426"/>
                      <a:pt x="1479445" y="9523"/>
                    </a:cubicBezTo>
                    <a:cubicBezTo>
                      <a:pt x="1485543" y="15621"/>
                      <a:pt x="1488968" y="23891"/>
                      <a:pt x="1488968" y="32515"/>
                    </a:cubicBezTo>
                    <a:lnTo>
                      <a:pt x="1488968" y="121768"/>
                    </a:lnTo>
                    <a:cubicBezTo>
                      <a:pt x="1488968" y="130391"/>
                      <a:pt x="1485543" y="138661"/>
                      <a:pt x="1479445" y="144759"/>
                    </a:cubicBezTo>
                    <a:cubicBezTo>
                      <a:pt x="1473347" y="150857"/>
                      <a:pt x="1465077" y="154282"/>
                      <a:pt x="1456454" y="154282"/>
                    </a:cubicBezTo>
                    <a:lnTo>
                      <a:pt x="32515" y="154282"/>
                    </a:lnTo>
                    <a:cubicBezTo>
                      <a:pt x="23891" y="154282"/>
                      <a:pt x="15621" y="150857"/>
                      <a:pt x="9523" y="144759"/>
                    </a:cubicBezTo>
                    <a:cubicBezTo>
                      <a:pt x="3426" y="138661"/>
                      <a:pt x="0" y="130391"/>
                      <a:pt x="0" y="121768"/>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25707"/>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206500"/>
            </a:xfrm>
            <a:prstGeom prst="rect">
              <a:avLst/>
            </a:prstGeom>
          </p:spPr>
          <p:txBody>
            <a:bodyPr anchor="t" rtlCol="false" tIns="0" lIns="0" bIns="0" rIns="0">
              <a:spAutoFit/>
            </a:bodyPr>
            <a:lstStyle/>
            <a:p>
              <a:pPr algn="ctr">
                <a:lnSpc>
                  <a:spcPts val="2279"/>
                </a:lnSpc>
              </a:pPr>
              <a:r>
                <a:rPr lang="en-US" sz="2400" b="true">
                  <a:solidFill>
                    <a:srgbClr val="FFFFFF"/>
                  </a:solidFill>
                  <a:latin typeface="Poppins Semi-Bold"/>
                  <a:ea typeface="Poppins Semi-Bold"/>
                  <a:cs typeface="Poppins Semi-Bold"/>
                  <a:sym typeface="Poppins Semi-Bold"/>
                </a:rPr>
                <a:t>Nobody organised the group in the first fortnight, so Ella started assigning tasks and chairing meetings. The team is ahead of schedule. She never asked if anyone else wanted a role, and when someone proposed restructuring in week 8 she said the plan was locked.</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FFB30B">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32</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879373" cy="1812925"/>
          </a:xfrm>
          <a:prstGeom prst="rect">
            <a:avLst/>
          </a:prstGeom>
        </p:spPr>
        <p:txBody>
          <a:bodyPr anchor="t" rtlCol="false" tIns="0" lIns="0" bIns="0" rIns="0">
            <a:spAutoFit/>
          </a:bodyPr>
          <a:lstStyle/>
          <a:p>
            <a:pPr algn="l">
              <a:lnSpc>
                <a:spcPts val="2374"/>
              </a:lnSpc>
            </a:pPr>
            <a:r>
              <a:rPr lang="en-US" sz="2499" b="true">
                <a:solidFill>
                  <a:srgbClr val="FFFFFF"/>
                </a:solidFill>
                <a:latin typeface="Poppins Semi-Bold"/>
                <a:ea typeface="Poppins Semi-Bold"/>
                <a:cs typeface="Poppins Semi-Bold"/>
                <a:sym typeface="Poppins Semi-Bold"/>
              </a:rPr>
              <a:t>She filled a vacuum nobody else would, and the group is genuinely better off. But a team that runs well and can’t be influenced is not a team, it’s an assistant pool.</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878386"/>
            <a:ext cx="3514512" cy="1520825"/>
          </a:xfrm>
          <a:prstGeom prst="rect">
            <a:avLst/>
          </a:prstGeom>
        </p:spPr>
        <p:txBody>
          <a:bodyPr anchor="t" rtlCol="false" tIns="0" lIns="0" bIns="0" rIns="0">
            <a:spAutoFit/>
          </a:bodyPr>
          <a:lstStyle/>
          <a:p>
            <a:pPr algn="ctr">
              <a:lnSpc>
                <a:spcPts val="5605"/>
              </a:lnSpc>
            </a:pPr>
            <a:r>
              <a:rPr lang="en-US" sz="5900" b="true">
                <a:solidFill>
                  <a:srgbClr val="FFFFFF"/>
                </a:solidFill>
                <a:latin typeface="Poppins Heavy"/>
                <a:ea typeface="Poppins Heavy"/>
                <a:cs typeface="Poppins Heavy"/>
                <a:sym typeface="Poppins Heavy"/>
              </a:rPr>
              <a:t>IT DEPENDS</a:t>
            </a:r>
          </a:p>
        </p:txBody>
      </p:sp>
      <p:grpSp>
        <p:nvGrpSpPr>
          <p:cNvPr name="Group 33" id="33"/>
          <p:cNvGrpSpPr/>
          <p:nvPr/>
        </p:nvGrpSpPr>
        <p:grpSpPr>
          <a:xfrm rot="0">
            <a:off x="3857803" y="6559486"/>
            <a:ext cx="10756617" cy="2036826"/>
            <a:chOff x="0" y="0"/>
            <a:chExt cx="14342157"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789272" y="528814"/>
              <a:ext cx="12932236" cy="1544405"/>
            </a:xfrm>
            <a:prstGeom prst="rect">
              <a:avLst/>
            </a:prstGeom>
          </p:spPr>
          <p:txBody>
            <a:bodyPr anchor="t" rtlCol="false" tIns="0" lIns="0" bIns="0" rIns="0">
              <a:spAutoFit/>
            </a:bodyPr>
            <a:lstStyle/>
            <a:p>
              <a:pPr algn="l">
                <a:lnSpc>
                  <a:spcPts val="4387"/>
                </a:lnSpc>
              </a:pPr>
              <a:r>
                <a:rPr lang="en-US" sz="4100" b="true">
                  <a:solidFill>
                    <a:srgbClr val="6E3125"/>
                  </a:solidFill>
                  <a:latin typeface="Poppins Heavy"/>
                  <a:ea typeface="Poppins Heavy"/>
                  <a:cs typeface="Poppins Heavy"/>
                  <a:sym typeface="Poppins Heavy"/>
                </a:rPr>
                <a:t>T</a:t>
              </a:r>
              <a:r>
                <a:rPr lang="en-US" sz="4100" b="true">
                  <a:solidFill>
                    <a:srgbClr val="6E3125"/>
                  </a:solidFill>
                  <a:latin typeface="Poppins Heavy"/>
                  <a:ea typeface="Poppins Heavy"/>
                  <a:cs typeface="Poppins Heavy"/>
                  <a:sym typeface="Poppins Heavy"/>
                </a:rPr>
                <a:t>he team is functioning well. Is that enough for teamwork and respect?</a:t>
              </a: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5" id="15"/>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33</a:t>
            </a:r>
          </a:p>
        </p:txBody>
      </p:sp>
      <p:sp>
        <p:nvSpPr>
          <p:cNvPr name="TextBox 16" id="16"/>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17" id="17"/>
          <p:cNvGrpSpPr/>
          <p:nvPr/>
        </p:nvGrpSpPr>
        <p:grpSpPr>
          <a:xfrm rot="0">
            <a:off x="835890" y="4643171"/>
            <a:ext cx="5070283" cy="3741697"/>
            <a:chOff x="0" y="0"/>
            <a:chExt cx="6760377" cy="4988930"/>
          </a:xfrm>
        </p:grpSpPr>
        <p:grpSp>
          <p:nvGrpSpPr>
            <p:cNvPr name="Group 18" id="18"/>
            <p:cNvGrpSpPr/>
            <p:nvPr/>
          </p:nvGrpSpPr>
          <p:grpSpPr>
            <a:xfrm rot="0">
              <a:off x="0" y="527081"/>
              <a:ext cx="6760377" cy="4461849"/>
              <a:chOff x="0" y="0"/>
              <a:chExt cx="635000" cy="419100"/>
            </a:xfrm>
          </p:grpSpPr>
          <p:sp>
            <p:nvSpPr>
              <p:cNvPr name="Freeform 19" id="19"/>
              <p:cNvSpPr/>
              <p:nvPr/>
            </p:nvSpPr>
            <p:spPr>
              <a:xfrm flipH="false" flipV="false" rot="0">
                <a:off x="0" y="0"/>
                <a:ext cx="635000" cy="419100"/>
              </a:xfrm>
              <a:custGeom>
                <a:avLst/>
                <a:gdLst/>
                <a:ahLst/>
                <a:cxnLst/>
                <a:rect r="r" b="b" t="t" l="l"/>
                <a:pathLst>
                  <a:path h="419100" w="635000">
                    <a:moveTo>
                      <a:pt x="69231" y="0"/>
                    </a:moveTo>
                    <a:lnTo>
                      <a:pt x="565769" y="0"/>
                    </a:lnTo>
                    <a:cubicBezTo>
                      <a:pt x="604004" y="0"/>
                      <a:pt x="635000" y="30996"/>
                      <a:pt x="635000" y="69231"/>
                    </a:cubicBezTo>
                    <a:lnTo>
                      <a:pt x="635000" y="349869"/>
                    </a:lnTo>
                    <a:cubicBezTo>
                      <a:pt x="635000" y="388104"/>
                      <a:pt x="604004" y="419100"/>
                      <a:pt x="565769" y="419100"/>
                    </a:cubicBezTo>
                    <a:lnTo>
                      <a:pt x="69231" y="419100"/>
                    </a:lnTo>
                    <a:cubicBezTo>
                      <a:pt x="30996" y="419100"/>
                      <a:pt x="0" y="388104"/>
                      <a:pt x="0" y="349869"/>
                    </a:cubicBezTo>
                    <a:lnTo>
                      <a:pt x="0" y="69231"/>
                    </a:lnTo>
                    <a:cubicBezTo>
                      <a:pt x="0" y="30996"/>
                      <a:pt x="30996" y="0"/>
                      <a:pt x="69231" y="0"/>
                    </a:cubicBezTo>
                    <a:close/>
                  </a:path>
                </a:pathLst>
              </a:custGeom>
              <a:gradFill rotWithShape="true">
                <a:gsLst>
                  <a:gs pos="0">
                    <a:srgbClr val="841F0B">
                      <a:alpha val="100000"/>
                    </a:srgbClr>
                  </a:gs>
                  <a:gs pos="100000">
                    <a:srgbClr val="DA4610">
                      <a:alpha val="100000"/>
                    </a:srgbClr>
                  </a:gs>
                </a:gsLst>
                <a:lin ang="0"/>
              </a:gradFill>
              <a:ln w="85725" cap="rnd">
                <a:solidFill>
                  <a:srgbClr val="6E3125"/>
                </a:solidFill>
                <a:prstDash val="solid"/>
                <a:round/>
              </a:ln>
            </p:spPr>
          </p:sp>
          <p:sp>
            <p:nvSpPr>
              <p:cNvPr name="TextBox 20" id="20"/>
              <p:cNvSpPr txBox="true"/>
              <p:nvPr/>
            </p:nvSpPr>
            <p:spPr>
              <a:xfrm>
                <a:off x="0" y="28575"/>
                <a:ext cx="635000" cy="390525"/>
              </a:xfrm>
              <a:prstGeom prst="rect">
                <a:avLst/>
              </a:prstGeom>
            </p:spPr>
            <p:txBody>
              <a:bodyPr anchor="ctr" rtlCol="false" tIns="50800" lIns="50800" bIns="50800" rIns="50800"/>
              <a:lstStyle/>
              <a:p>
                <a:pPr algn="ctr">
                  <a:lnSpc>
                    <a:spcPts val="1919"/>
                  </a:lnSpc>
                </a:pPr>
              </a:p>
            </p:txBody>
          </p:sp>
        </p:grpSp>
        <p:grpSp>
          <p:nvGrpSpPr>
            <p:cNvPr name="Group 21" id="21"/>
            <p:cNvGrpSpPr/>
            <p:nvPr/>
          </p:nvGrpSpPr>
          <p:grpSpPr>
            <a:xfrm rot="0">
              <a:off x="521125" y="0"/>
              <a:ext cx="5718127" cy="1054161"/>
              <a:chOff x="0" y="0"/>
              <a:chExt cx="635000" cy="117065"/>
            </a:xfrm>
          </p:grpSpPr>
          <p:sp>
            <p:nvSpPr>
              <p:cNvPr name="Freeform 22" id="22"/>
              <p:cNvSpPr/>
              <p:nvPr/>
            </p:nvSpPr>
            <p:spPr>
              <a:xfrm flipH="false" flipV="false" rot="0">
                <a:off x="0" y="0"/>
                <a:ext cx="635000" cy="117065"/>
              </a:xfrm>
              <a:custGeom>
                <a:avLst/>
                <a:gdLst/>
                <a:ahLst/>
                <a:cxnLst/>
                <a:rect r="r" b="b" t="t" l="l"/>
                <a:pathLst>
                  <a:path h="117065" w="635000">
                    <a:moveTo>
                      <a:pt x="58532" y="0"/>
                    </a:moveTo>
                    <a:lnTo>
                      <a:pt x="576468" y="0"/>
                    </a:lnTo>
                    <a:cubicBezTo>
                      <a:pt x="608794" y="0"/>
                      <a:pt x="635000" y="26206"/>
                      <a:pt x="635000" y="58532"/>
                    </a:cubicBezTo>
                    <a:lnTo>
                      <a:pt x="635000" y="58532"/>
                    </a:lnTo>
                    <a:cubicBezTo>
                      <a:pt x="635000" y="74056"/>
                      <a:pt x="628833" y="88944"/>
                      <a:pt x="617856" y="99921"/>
                    </a:cubicBezTo>
                    <a:cubicBezTo>
                      <a:pt x="606879" y="110898"/>
                      <a:pt x="591991" y="117065"/>
                      <a:pt x="576468" y="117065"/>
                    </a:cubicBezTo>
                    <a:lnTo>
                      <a:pt x="58532" y="117065"/>
                    </a:lnTo>
                    <a:cubicBezTo>
                      <a:pt x="26206" y="117065"/>
                      <a:pt x="0" y="90859"/>
                      <a:pt x="0" y="58532"/>
                    </a:cubicBezTo>
                    <a:lnTo>
                      <a:pt x="0" y="58532"/>
                    </a:lnTo>
                    <a:cubicBezTo>
                      <a:pt x="0" y="26206"/>
                      <a:pt x="26206" y="0"/>
                      <a:pt x="58532"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a:ln w="85725" cap="rnd">
                <a:solidFill>
                  <a:srgbClr val="6E3125"/>
                </a:solidFill>
                <a:prstDash val="solid"/>
                <a:round/>
              </a:ln>
            </p:spPr>
          </p:sp>
          <p:sp>
            <p:nvSpPr>
              <p:cNvPr name="TextBox 23" id="23"/>
              <p:cNvSpPr txBox="true"/>
              <p:nvPr/>
            </p:nvSpPr>
            <p:spPr>
              <a:xfrm>
                <a:off x="0" y="28575"/>
                <a:ext cx="635000" cy="88490"/>
              </a:xfrm>
              <a:prstGeom prst="rect">
                <a:avLst/>
              </a:prstGeom>
            </p:spPr>
            <p:txBody>
              <a:bodyPr anchor="ctr" rtlCol="false" tIns="50800" lIns="50800" bIns="50800" rIns="50800"/>
              <a:lstStyle/>
              <a:p>
                <a:pPr algn="ctr">
                  <a:lnSpc>
                    <a:spcPts val="1919"/>
                  </a:lnSpc>
                </a:pPr>
              </a:p>
            </p:txBody>
          </p:sp>
        </p:grpSp>
        <p:sp>
          <p:nvSpPr>
            <p:cNvPr name="TextBox 24" id="24"/>
            <p:cNvSpPr txBox="true"/>
            <p:nvPr/>
          </p:nvSpPr>
          <p:spPr>
            <a:xfrm rot="0">
              <a:off x="1406726" y="208371"/>
              <a:ext cx="3946925" cy="694569"/>
            </a:xfrm>
            <a:prstGeom prst="rect">
              <a:avLst/>
            </a:prstGeom>
          </p:spPr>
          <p:txBody>
            <a:bodyPr anchor="t" rtlCol="false" tIns="0" lIns="0" bIns="0" rIns="0">
              <a:spAutoFit/>
            </a:bodyPr>
            <a:lstStyle/>
            <a:p>
              <a:pPr algn="ctr">
                <a:lnSpc>
                  <a:spcPts val="3538"/>
                </a:lnSpc>
              </a:pPr>
              <a:r>
                <a:rPr lang="en-US" sz="3724" b="true">
                  <a:solidFill>
                    <a:srgbClr val="6E3125"/>
                  </a:solidFill>
                  <a:latin typeface="Poppins Heavy"/>
                  <a:ea typeface="Poppins Heavy"/>
                  <a:cs typeface="Poppins Heavy"/>
                  <a:sym typeface="Poppins Heavy"/>
                </a:rPr>
                <a:t>NOT USABLE</a:t>
              </a:r>
            </a:p>
          </p:txBody>
        </p:sp>
      </p:grpSp>
      <p:grpSp>
        <p:nvGrpSpPr>
          <p:cNvPr name="Group 25" id="25"/>
          <p:cNvGrpSpPr/>
          <p:nvPr/>
        </p:nvGrpSpPr>
        <p:grpSpPr>
          <a:xfrm rot="0">
            <a:off x="6301785" y="4996166"/>
            <a:ext cx="5070283" cy="3346387"/>
            <a:chOff x="0" y="0"/>
            <a:chExt cx="635000" cy="419100"/>
          </a:xfrm>
        </p:grpSpPr>
        <p:sp>
          <p:nvSpPr>
            <p:cNvPr name="Freeform 26" id="26"/>
            <p:cNvSpPr/>
            <p:nvPr/>
          </p:nvSpPr>
          <p:spPr>
            <a:xfrm flipH="false" flipV="false" rot="0">
              <a:off x="0" y="0"/>
              <a:ext cx="635000" cy="419100"/>
            </a:xfrm>
            <a:custGeom>
              <a:avLst/>
              <a:gdLst/>
              <a:ahLst/>
              <a:cxnLst/>
              <a:rect r="r" b="b" t="t" l="l"/>
              <a:pathLst>
                <a:path h="419100" w="635000">
                  <a:moveTo>
                    <a:pt x="79925" y="0"/>
                  </a:moveTo>
                  <a:lnTo>
                    <a:pt x="555075" y="0"/>
                  </a:lnTo>
                  <a:cubicBezTo>
                    <a:pt x="576273" y="0"/>
                    <a:pt x="596602" y="8421"/>
                    <a:pt x="611591" y="23409"/>
                  </a:cubicBezTo>
                  <a:cubicBezTo>
                    <a:pt x="626579" y="38398"/>
                    <a:pt x="635000" y="58727"/>
                    <a:pt x="635000" y="79925"/>
                  </a:cubicBezTo>
                  <a:lnTo>
                    <a:pt x="635000" y="339175"/>
                  </a:lnTo>
                  <a:cubicBezTo>
                    <a:pt x="635000" y="360373"/>
                    <a:pt x="626579" y="380702"/>
                    <a:pt x="611591" y="395691"/>
                  </a:cubicBezTo>
                  <a:cubicBezTo>
                    <a:pt x="596602" y="410679"/>
                    <a:pt x="576273" y="419100"/>
                    <a:pt x="555075" y="419100"/>
                  </a:cubicBezTo>
                  <a:lnTo>
                    <a:pt x="79925" y="419100"/>
                  </a:lnTo>
                  <a:cubicBezTo>
                    <a:pt x="58727" y="419100"/>
                    <a:pt x="38398" y="410679"/>
                    <a:pt x="23409" y="395691"/>
                  </a:cubicBezTo>
                  <a:cubicBezTo>
                    <a:pt x="8421" y="380702"/>
                    <a:pt x="0" y="360373"/>
                    <a:pt x="0" y="339175"/>
                  </a:cubicBezTo>
                  <a:lnTo>
                    <a:pt x="0" y="79925"/>
                  </a:lnTo>
                  <a:cubicBezTo>
                    <a:pt x="0" y="58727"/>
                    <a:pt x="8421" y="38398"/>
                    <a:pt x="23409" y="23409"/>
                  </a:cubicBezTo>
                  <a:cubicBezTo>
                    <a:pt x="38398" y="8421"/>
                    <a:pt x="58727" y="0"/>
                    <a:pt x="79925" y="0"/>
                  </a:cubicBezTo>
                  <a:close/>
                </a:path>
              </a:pathLst>
            </a:custGeom>
            <a:gradFill rotWithShape="true">
              <a:gsLst>
                <a:gs pos="0">
                  <a:srgbClr val="841F0B">
                    <a:alpha val="100000"/>
                  </a:srgbClr>
                </a:gs>
                <a:gs pos="100000">
                  <a:srgbClr val="DA4610">
                    <a:alpha val="100000"/>
                  </a:srgbClr>
                </a:gs>
              </a:gsLst>
              <a:lin ang="0"/>
            </a:gradFill>
            <a:ln w="85725" cap="rnd">
              <a:solidFill>
                <a:srgbClr val="6E3125"/>
              </a:solidFill>
              <a:prstDash val="solid"/>
              <a:round/>
            </a:ln>
          </p:spPr>
        </p:sp>
        <p:sp>
          <p:nvSpPr>
            <p:cNvPr name="TextBox 27" id="27"/>
            <p:cNvSpPr txBox="true"/>
            <p:nvPr/>
          </p:nvSpPr>
          <p:spPr>
            <a:xfrm>
              <a:off x="0" y="28575"/>
              <a:ext cx="635000" cy="390525"/>
            </a:xfrm>
            <a:prstGeom prst="rect">
              <a:avLst/>
            </a:prstGeom>
          </p:spPr>
          <p:txBody>
            <a:bodyPr anchor="ctr" rtlCol="false" tIns="44003" lIns="44003" bIns="44003" rIns="44003"/>
            <a:lstStyle/>
            <a:p>
              <a:pPr algn="ctr">
                <a:lnSpc>
                  <a:spcPts val="1919"/>
                </a:lnSpc>
              </a:pPr>
            </a:p>
          </p:txBody>
        </p:sp>
      </p:grpSp>
      <p:grpSp>
        <p:nvGrpSpPr>
          <p:cNvPr name="Group 28" id="28"/>
          <p:cNvGrpSpPr/>
          <p:nvPr/>
        </p:nvGrpSpPr>
        <p:grpSpPr>
          <a:xfrm rot="0">
            <a:off x="6692629" y="4600856"/>
            <a:ext cx="4288595" cy="790621"/>
            <a:chOff x="0" y="0"/>
            <a:chExt cx="635000" cy="117065"/>
          </a:xfrm>
        </p:grpSpPr>
        <p:sp>
          <p:nvSpPr>
            <p:cNvPr name="Freeform 29" id="29"/>
            <p:cNvSpPr/>
            <p:nvPr/>
          </p:nvSpPr>
          <p:spPr>
            <a:xfrm flipH="false" flipV="false" rot="0">
              <a:off x="0" y="0"/>
              <a:ext cx="635000" cy="117065"/>
            </a:xfrm>
            <a:custGeom>
              <a:avLst/>
              <a:gdLst/>
              <a:ahLst/>
              <a:cxnLst/>
              <a:rect r="r" b="b" t="t" l="l"/>
              <a:pathLst>
                <a:path h="117065" w="635000">
                  <a:moveTo>
                    <a:pt x="58532" y="0"/>
                  </a:moveTo>
                  <a:lnTo>
                    <a:pt x="576468" y="0"/>
                  </a:lnTo>
                  <a:cubicBezTo>
                    <a:pt x="608794" y="0"/>
                    <a:pt x="635000" y="26206"/>
                    <a:pt x="635000" y="58532"/>
                  </a:cubicBezTo>
                  <a:lnTo>
                    <a:pt x="635000" y="58532"/>
                  </a:lnTo>
                  <a:cubicBezTo>
                    <a:pt x="635000" y="74056"/>
                    <a:pt x="628833" y="88944"/>
                    <a:pt x="617856" y="99921"/>
                  </a:cubicBezTo>
                  <a:cubicBezTo>
                    <a:pt x="606879" y="110898"/>
                    <a:pt x="591991" y="117065"/>
                    <a:pt x="576468" y="117065"/>
                  </a:cubicBezTo>
                  <a:lnTo>
                    <a:pt x="58532" y="117065"/>
                  </a:lnTo>
                  <a:cubicBezTo>
                    <a:pt x="26206" y="117065"/>
                    <a:pt x="0" y="90859"/>
                    <a:pt x="0" y="58532"/>
                  </a:cubicBezTo>
                  <a:lnTo>
                    <a:pt x="0" y="58532"/>
                  </a:lnTo>
                  <a:cubicBezTo>
                    <a:pt x="0" y="26206"/>
                    <a:pt x="26206" y="0"/>
                    <a:pt x="58532"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a:ln w="85725" cap="rnd">
              <a:solidFill>
                <a:srgbClr val="6E3125"/>
              </a:solidFill>
              <a:prstDash val="solid"/>
              <a:round/>
            </a:ln>
          </p:spPr>
        </p:sp>
        <p:sp>
          <p:nvSpPr>
            <p:cNvPr name="TextBox 30" id="30"/>
            <p:cNvSpPr txBox="true"/>
            <p:nvPr/>
          </p:nvSpPr>
          <p:spPr>
            <a:xfrm>
              <a:off x="0" y="28575"/>
              <a:ext cx="635000" cy="88490"/>
            </a:xfrm>
            <a:prstGeom prst="rect">
              <a:avLst/>
            </a:prstGeom>
          </p:spPr>
          <p:txBody>
            <a:bodyPr anchor="ctr" rtlCol="false" tIns="44003" lIns="44003" bIns="44003" rIns="44003"/>
            <a:lstStyle/>
            <a:p>
              <a:pPr algn="ctr">
                <a:lnSpc>
                  <a:spcPts val="1919"/>
                </a:lnSpc>
              </a:pPr>
            </a:p>
          </p:txBody>
        </p:sp>
      </p:grpSp>
      <p:sp>
        <p:nvSpPr>
          <p:cNvPr name="TextBox 31" id="31"/>
          <p:cNvSpPr txBox="true"/>
          <p:nvPr/>
        </p:nvSpPr>
        <p:spPr>
          <a:xfrm rot="0">
            <a:off x="7356829" y="4771421"/>
            <a:ext cx="2960194" cy="506639"/>
          </a:xfrm>
          <a:prstGeom prst="rect">
            <a:avLst/>
          </a:prstGeom>
        </p:spPr>
        <p:txBody>
          <a:bodyPr anchor="t" rtlCol="false" tIns="0" lIns="0" bIns="0" rIns="0">
            <a:spAutoFit/>
          </a:bodyPr>
          <a:lstStyle/>
          <a:p>
            <a:pPr algn="ctr">
              <a:lnSpc>
                <a:spcPts val="3538"/>
              </a:lnSpc>
            </a:pPr>
            <a:r>
              <a:rPr lang="en-US" sz="3724" b="true">
                <a:solidFill>
                  <a:srgbClr val="6E3125"/>
                </a:solidFill>
                <a:latin typeface="Poppins Heavy"/>
                <a:ea typeface="Poppins Heavy"/>
                <a:cs typeface="Poppins Heavy"/>
                <a:sym typeface="Poppins Heavy"/>
              </a:rPr>
              <a:t> USABLE</a:t>
            </a:r>
          </a:p>
        </p:txBody>
      </p:sp>
      <p:grpSp>
        <p:nvGrpSpPr>
          <p:cNvPr name="Group 32" id="32"/>
          <p:cNvGrpSpPr/>
          <p:nvPr/>
        </p:nvGrpSpPr>
        <p:grpSpPr>
          <a:xfrm rot="0">
            <a:off x="661732" y="1028700"/>
            <a:ext cx="11280105" cy="3226279"/>
            <a:chOff x="0" y="0"/>
            <a:chExt cx="15040140" cy="4301705"/>
          </a:xfrm>
        </p:grpSpPr>
        <p:sp>
          <p:nvSpPr>
            <p:cNvPr name="TextBox 33" id="33"/>
            <p:cNvSpPr txBox="true"/>
            <p:nvPr/>
          </p:nvSpPr>
          <p:spPr>
            <a:xfrm rot="0">
              <a:off x="0" y="171450"/>
              <a:ext cx="15040140" cy="2174502"/>
            </a:xfrm>
            <a:prstGeom prst="rect">
              <a:avLst/>
            </a:prstGeom>
          </p:spPr>
          <p:txBody>
            <a:bodyPr anchor="t" rtlCol="false" tIns="0" lIns="0" bIns="0" rIns="0">
              <a:spAutoFit/>
            </a:bodyPr>
            <a:lstStyle/>
            <a:p>
              <a:pPr algn="l">
                <a:lnSpc>
                  <a:spcPts val="10979"/>
                </a:lnSpc>
              </a:pPr>
              <a:r>
                <a:rPr lang="en-US" sz="11557" b="true">
                  <a:solidFill>
                    <a:srgbClr val="FFFFFF"/>
                  </a:solidFill>
                  <a:latin typeface="Poppins Heavy"/>
                  <a:ea typeface="Poppins Heavy"/>
                  <a:cs typeface="Poppins Heavy"/>
                  <a:sym typeface="Poppins Heavy"/>
                </a:rPr>
                <a:t>FROM FLAG TO</a:t>
              </a:r>
            </a:p>
          </p:txBody>
        </p:sp>
        <p:grpSp>
          <p:nvGrpSpPr>
            <p:cNvPr name="Group 34" id="34"/>
            <p:cNvGrpSpPr/>
            <p:nvPr/>
          </p:nvGrpSpPr>
          <p:grpSpPr>
            <a:xfrm rot="158860">
              <a:off x="1178617" y="1922918"/>
              <a:ext cx="10905714" cy="2012111"/>
              <a:chOff x="0" y="0"/>
              <a:chExt cx="1500741" cy="276888"/>
            </a:xfrm>
          </p:grpSpPr>
          <p:sp>
            <p:nvSpPr>
              <p:cNvPr name="Freeform 35" id="35"/>
              <p:cNvSpPr/>
              <p:nvPr/>
            </p:nvSpPr>
            <p:spPr>
              <a:xfrm flipH="false" flipV="false" rot="0">
                <a:off x="0" y="0"/>
                <a:ext cx="1500741" cy="276888"/>
              </a:xfrm>
              <a:custGeom>
                <a:avLst/>
                <a:gdLst/>
                <a:ahLst/>
                <a:cxnLst/>
                <a:rect r="r" b="b" t="t" l="l"/>
                <a:pathLst>
                  <a:path h="276888" w="1500741">
                    <a:moveTo>
                      <a:pt x="17388" y="0"/>
                    </a:moveTo>
                    <a:lnTo>
                      <a:pt x="1483353" y="0"/>
                    </a:lnTo>
                    <a:cubicBezTo>
                      <a:pt x="1492956" y="0"/>
                      <a:pt x="1500741" y="7785"/>
                      <a:pt x="1500741" y="17388"/>
                    </a:cubicBezTo>
                    <a:lnTo>
                      <a:pt x="1500741" y="259499"/>
                    </a:lnTo>
                    <a:cubicBezTo>
                      <a:pt x="1500741" y="269103"/>
                      <a:pt x="1492956" y="276888"/>
                      <a:pt x="1483353" y="276888"/>
                    </a:cubicBezTo>
                    <a:lnTo>
                      <a:pt x="17388" y="276888"/>
                    </a:lnTo>
                    <a:cubicBezTo>
                      <a:pt x="7785" y="276888"/>
                      <a:pt x="0" y="269103"/>
                      <a:pt x="0" y="259499"/>
                    </a:cubicBezTo>
                    <a:lnTo>
                      <a:pt x="0" y="17388"/>
                    </a:lnTo>
                    <a:cubicBezTo>
                      <a:pt x="0" y="7785"/>
                      <a:pt x="7785" y="0"/>
                      <a:pt x="17388" y="0"/>
                    </a:cubicBezTo>
                    <a:close/>
                  </a:path>
                </a:pathLst>
              </a:custGeom>
              <a:gradFill rotWithShape="true">
                <a:gsLst>
                  <a:gs pos="0">
                    <a:srgbClr val="841F0B">
                      <a:alpha val="100000"/>
                    </a:srgbClr>
                  </a:gs>
                  <a:gs pos="100000">
                    <a:srgbClr val="DA4610">
                      <a:alpha val="100000"/>
                    </a:srgbClr>
                  </a:gs>
                </a:gsLst>
                <a:lin ang="0"/>
              </a:gradFill>
            </p:spPr>
          </p:sp>
          <p:sp>
            <p:nvSpPr>
              <p:cNvPr name="TextBox 36" id="36"/>
              <p:cNvSpPr txBox="true"/>
              <p:nvPr/>
            </p:nvSpPr>
            <p:spPr>
              <a:xfrm>
                <a:off x="0" y="28575"/>
                <a:ext cx="1500741" cy="248313"/>
              </a:xfrm>
              <a:prstGeom prst="rect">
                <a:avLst/>
              </a:prstGeom>
            </p:spPr>
            <p:txBody>
              <a:bodyPr anchor="ctr" rtlCol="false" tIns="40547" lIns="40547" bIns="40547" rIns="40547"/>
              <a:lstStyle/>
              <a:p>
                <a:pPr algn="ctr">
                  <a:lnSpc>
                    <a:spcPts val="1919"/>
                  </a:lnSpc>
                </a:pPr>
              </a:p>
            </p:txBody>
          </p:sp>
        </p:grpSp>
        <p:sp>
          <p:nvSpPr>
            <p:cNvPr name="TextBox 37" id="37"/>
            <p:cNvSpPr txBox="true"/>
            <p:nvPr/>
          </p:nvSpPr>
          <p:spPr>
            <a:xfrm rot="158385">
              <a:off x="1398338" y="1885040"/>
              <a:ext cx="10566058" cy="2174502"/>
            </a:xfrm>
            <a:prstGeom prst="rect">
              <a:avLst/>
            </a:prstGeom>
          </p:spPr>
          <p:txBody>
            <a:bodyPr anchor="t" rtlCol="false" tIns="0" lIns="0" bIns="0" rIns="0">
              <a:spAutoFit/>
            </a:bodyPr>
            <a:lstStyle/>
            <a:p>
              <a:pPr algn="l">
                <a:lnSpc>
                  <a:spcPts val="10979"/>
                </a:lnSpc>
              </a:pPr>
              <a:r>
                <a:rPr lang="en-US" sz="11557" b="true">
                  <a:solidFill>
                    <a:srgbClr val="FFFFFF"/>
                  </a:solidFill>
                  <a:latin typeface="Poppins Heavy"/>
                  <a:ea typeface="Poppins Heavy"/>
                  <a:cs typeface="Poppins Heavy"/>
                  <a:sym typeface="Poppins Heavy"/>
                </a:rPr>
                <a:t>FEEDBACK</a:t>
              </a:r>
            </a:p>
          </p:txBody>
        </p:sp>
      </p:grpSp>
      <p:sp>
        <p:nvSpPr>
          <p:cNvPr name="TextBox 38" id="38"/>
          <p:cNvSpPr txBox="true"/>
          <p:nvPr/>
        </p:nvSpPr>
        <p:spPr>
          <a:xfrm rot="0">
            <a:off x="1167543" y="5937520"/>
            <a:ext cx="4406978" cy="1501779"/>
          </a:xfrm>
          <a:prstGeom prst="rect">
            <a:avLst/>
          </a:prstGeom>
        </p:spPr>
        <p:txBody>
          <a:bodyPr anchor="t" rtlCol="false" tIns="0" lIns="0" bIns="0" rIns="0">
            <a:spAutoFit/>
          </a:bodyPr>
          <a:lstStyle/>
          <a:p>
            <a:pPr algn="ctr">
              <a:lnSpc>
                <a:spcPts val="2901"/>
              </a:lnSpc>
            </a:pPr>
            <a:r>
              <a:rPr lang="en-US" sz="3054" b="true">
                <a:solidFill>
                  <a:srgbClr val="FFFFFF"/>
                </a:solidFill>
                <a:latin typeface="Poppins Semi-Bold"/>
                <a:ea typeface="Poppins Semi-Bold"/>
                <a:cs typeface="Poppins Semi-Bold"/>
                <a:sym typeface="Poppins Semi-Bold"/>
              </a:rPr>
              <a:t>“Sam didn’t really contribute much and was pretty hard to get hold of.”</a:t>
            </a:r>
          </a:p>
        </p:txBody>
      </p:sp>
      <p:sp>
        <p:nvSpPr>
          <p:cNvPr name="TextBox 39" id="39"/>
          <p:cNvSpPr txBox="true"/>
          <p:nvPr/>
        </p:nvSpPr>
        <p:spPr>
          <a:xfrm rot="0">
            <a:off x="6603422" y="5734826"/>
            <a:ext cx="4467009" cy="1897642"/>
          </a:xfrm>
          <a:prstGeom prst="rect">
            <a:avLst/>
          </a:prstGeom>
        </p:spPr>
        <p:txBody>
          <a:bodyPr anchor="t" rtlCol="false" tIns="0" lIns="0" bIns="0" rIns="0">
            <a:spAutoFit/>
          </a:bodyPr>
          <a:lstStyle/>
          <a:p>
            <a:pPr algn="ctr">
              <a:lnSpc>
                <a:spcPts val="2131"/>
              </a:lnSpc>
            </a:pPr>
            <a:r>
              <a:rPr lang="en-US" sz="2243" b="true">
                <a:solidFill>
                  <a:srgbClr val="FFFFFF"/>
                </a:solidFill>
                <a:latin typeface="Poppins Semi-Bold"/>
                <a:ea typeface="Poppins Semi-Bold"/>
                <a:cs typeface="Poppins Semi-Bold"/>
                <a:sym typeface="Poppins Semi-Bold"/>
              </a:rPr>
              <a:t>“Sam took the market analysis in week 4 and didn’t share a draft or reply between weeks 6 and 9. We reallocated it with two weeks left. Flagging early would have let us redistribute without losing time.”</a:t>
            </a:r>
          </a:p>
        </p:txBody>
      </p:sp>
      <p:grpSp>
        <p:nvGrpSpPr>
          <p:cNvPr name="Group 40" id="40"/>
          <p:cNvGrpSpPr/>
          <p:nvPr/>
        </p:nvGrpSpPr>
        <p:grpSpPr>
          <a:xfrm rot="0">
            <a:off x="12179962" y="1724219"/>
            <a:ext cx="6403087" cy="6543895"/>
            <a:chOff x="0" y="0"/>
            <a:chExt cx="8537450" cy="8725193"/>
          </a:xfrm>
        </p:grpSpPr>
        <p:grpSp>
          <p:nvGrpSpPr>
            <p:cNvPr name="Group 41" id="41"/>
            <p:cNvGrpSpPr/>
            <p:nvPr/>
          </p:nvGrpSpPr>
          <p:grpSpPr>
            <a:xfrm rot="0">
              <a:off x="0" y="0"/>
              <a:ext cx="8537450" cy="8725193"/>
              <a:chOff x="0" y="0"/>
              <a:chExt cx="801920" cy="819555"/>
            </a:xfrm>
          </p:grpSpPr>
          <p:sp>
            <p:nvSpPr>
              <p:cNvPr name="Freeform 42" id="42"/>
              <p:cNvSpPr/>
              <p:nvPr/>
            </p:nvSpPr>
            <p:spPr>
              <a:xfrm flipH="false" flipV="false" rot="0">
                <a:off x="0" y="0"/>
                <a:ext cx="801920" cy="819555"/>
              </a:xfrm>
              <a:custGeom>
                <a:avLst/>
                <a:gdLst/>
                <a:ahLst/>
                <a:cxnLst/>
                <a:rect r="r" b="b" t="t" l="l"/>
                <a:pathLst>
                  <a:path h="819555" w="801920">
                    <a:moveTo>
                      <a:pt x="37784" y="0"/>
                    </a:moveTo>
                    <a:lnTo>
                      <a:pt x="764136" y="0"/>
                    </a:lnTo>
                    <a:cubicBezTo>
                      <a:pt x="785003" y="0"/>
                      <a:pt x="801920" y="16917"/>
                      <a:pt x="801920" y="37784"/>
                    </a:cubicBezTo>
                    <a:lnTo>
                      <a:pt x="801920" y="781770"/>
                    </a:lnTo>
                    <a:cubicBezTo>
                      <a:pt x="801920" y="802638"/>
                      <a:pt x="785003" y="819555"/>
                      <a:pt x="764136" y="819555"/>
                    </a:cubicBezTo>
                    <a:lnTo>
                      <a:pt x="37784" y="819555"/>
                    </a:lnTo>
                    <a:cubicBezTo>
                      <a:pt x="16917" y="819555"/>
                      <a:pt x="0" y="802638"/>
                      <a:pt x="0" y="781770"/>
                    </a:cubicBezTo>
                    <a:lnTo>
                      <a:pt x="0" y="37784"/>
                    </a:lnTo>
                    <a:cubicBezTo>
                      <a:pt x="0" y="16917"/>
                      <a:pt x="16917" y="0"/>
                      <a:pt x="37784" y="0"/>
                    </a:cubicBezTo>
                    <a:close/>
                  </a:path>
                </a:pathLst>
              </a:custGeom>
              <a:gradFill rotWithShape="true">
                <a:gsLst>
                  <a:gs pos="0">
                    <a:srgbClr val="85200C">
                      <a:alpha val="30000"/>
                    </a:srgbClr>
                  </a:gs>
                  <a:gs pos="100000">
                    <a:srgbClr val="DC4B0F">
                      <a:alpha val="100000"/>
                    </a:srgbClr>
                  </a:gs>
                </a:gsLst>
                <a:lin ang="0"/>
              </a:gradFill>
              <a:ln cap="rnd">
                <a:noFill/>
                <a:prstDash val="solid"/>
                <a:round/>
              </a:ln>
            </p:spPr>
          </p:sp>
          <p:sp>
            <p:nvSpPr>
              <p:cNvPr name="TextBox 43" id="43"/>
              <p:cNvSpPr txBox="true"/>
              <p:nvPr/>
            </p:nvSpPr>
            <p:spPr>
              <a:xfrm>
                <a:off x="0" y="28575"/>
                <a:ext cx="801920" cy="790980"/>
              </a:xfrm>
              <a:prstGeom prst="rect">
                <a:avLst/>
              </a:prstGeom>
            </p:spPr>
            <p:txBody>
              <a:bodyPr anchor="ctr" rtlCol="false" tIns="44003" lIns="44003" bIns="44003" rIns="44003"/>
              <a:lstStyle/>
              <a:p>
                <a:pPr algn="ctr">
                  <a:lnSpc>
                    <a:spcPts val="1919"/>
                  </a:lnSpc>
                </a:pPr>
              </a:p>
            </p:txBody>
          </p:sp>
        </p:grpSp>
        <p:sp>
          <p:nvSpPr>
            <p:cNvPr name="TextBox 44" id="44"/>
            <p:cNvSpPr txBox="true"/>
            <p:nvPr/>
          </p:nvSpPr>
          <p:spPr>
            <a:xfrm rot="0">
              <a:off x="183810" y="1991844"/>
              <a:ext cx="7469224" cy="6367251"/>
            </a:xfrm>
            <a:prstGeom prst="rect">
              <a:avLst/>
            </a:prstGeom>
          </p:spPr>
          <p:txBody>
            <a:bodyPr anchor="t" rtlCol="false" tIns="0" lIns="0" bIns="0" rIns="0">
              <a:spAutoFit/>
            </a:bodyPr>
            <a:lstStyle/>
            <a:p>
              <a:pPr algn="l" marL="741619" indent="-370810" lvl="1">
                <a:lnSpc>
                  <a:spcPts val="3744"/>
                </a:lnSpc>
                <a:buFont typeface="Arial"/>
                <a:buChar char="•"/>
              </a:pPr>
              <a:r>
                <a:rPr lang="en-US" b="true" sz="3435">
                  <a:solidFill>
                    <a:srgbClr val="FFFFFF"/>
                  </a:solidFill>
                  <a:latin typeface="Poppins Semi-Bold"/>
                  <a:ea typeface="Poppins Semi-Bold"/>
                  <a:cs typeface="Poppins Semi-Bold"/>
                  <a:sym typeface="Poppins Semi-Bold"/>
                </a:rPr>
                <a:t>Specific, not general  </a:t>
              </a:r>
            </a:p>
            <a:p>
              <a:pPr algn="l" marL="741619" indent="-370810" lvl="1">
                <a:lnSpc>
                  <a:spcPts val="3744"/>
                </a:lnSpc>
                <a:buFont typeface="Arial"/>
                <a:buChar char="•"/>
              </a:pPr>
              <a:r>
                <a:rPr lang="en-US" b="true" sz="3435">
                  <a:solidFill>
                    <a:srgbClr val="FFFFFF"/>
                  </a:solidFill>
                  <a:latin typeface="Poppins Semi-Bold"/>
                  <a:ea typeface="Poppins Semi-Bold"/>
                  <a:cs typeface="Poppins Semi-Bold"/>
                  <a:sym typeface="Poppins Semi-Bold"/>
                </a:rPr>
                <a:t>Dated, so the tutor can see when it happened  </a:t>
              </a:r>
            </a:p>
            <a:p>
              <a:pPr algn="l" marL="741619" indent="-370810" lvl="1">
                <a:lnSpc>
                  <a:spcPts val="3744"/>
                </a:lnSpc>
                <a:buFont typeface="Arial"/>
                <a:buChar char="•"/>
              </a:pPr>
              <a:r>
                <a:rPr lang="en-US" b="true" sz="3435">
                  <a:solidFill>
                    <a:srgbClr val="FFFFFF"/>
                  </a:solidFill>
                  <a:latin typeface="Poppins Semi-Bold"/>
                  <a:ea typeface="Poppins Semi-Bold"/>
                  <a:cs typeface="Poppins Semi-Bold"/>
                  <a:sym typeface="Poppins Semi-Bold"/>
                </a:rPr>
                <a:t>About the behaviour, not the person  </a:t>
              </a:r>
            </a:p>
            <a:p>
              <a:pPr algn="l" marL="741619" indent="-370810" lvl="1">
                <a:lnSpc>
                  <a:spcPts val="3744"/>
                </a:lnSpc>
                <a:buFont typeface="Arial"/>
                <a:buChar char="•"/>
              </a:pPr>
              <a:r>
                <a:rPr lang="en-US" b="true" sz="3435">
                  <a:solidFill>
                    <a:srgbClr val="FFFFFF"/>
                  </a:solidFill>
                  <a:latin typeface="Poppins Semi-Bold"/>
                  <a:ea typeface="Poppins Semi-Bold"/>
                  <a:cs typeface="Poppins Semi-Bold"/>
                  <a:sym typeface="Poppins Semi-Bold"/>
                </a:rPr>
                <a:t>Says what could have been done differently, which is exactly what the form asks</a:t>
              </a:r>
            </a:p>
          </p:txBody>
        </p:sp>
        <p:sp>
          <p:nvSpPr>
            <p:cNvPr name="TextBox 45" id="45"/>
            <p:cNvSpPr txBox="true"/>
            <p:nvPr/>
          </p:nvSpPr>
          <p:spPr>
            <a:xfrm rot="0">
              <a:off x="207591" y="319457"/>
              <a:ext cx="7859079" cy="1517620"/>
            </a:xfrm>
            <a:prstGeom prst="rect">
              <a:avLst/>
            </a:prstGeom>
          </p:spPr>
          <p:txBody>
            <a:bodyPr anchor="t" rtlCol="false" tIns="0" lIns="0" bIns="0" rIns="0">
              <a:spAutoFit/>
            </a:bodyPr>
            <a:lstStyle/>
            <a:p>
              <a:pPr algn="ctr">
                <a:lnSpc>
                  <a:spcPts val="4140"/>
                </a:lnSpc>
              </a:pPr>
              <a:r>
                <a:rPr lang="en-US" sz="4358" b="true">
                  <a:solidFill>
                    <a:srgbClr val="FFFFFF"/>
                  </a:solidFill>
                  <a:latin typeface="Poppins Heavy"/>
                  <a:ea typeface="Poppins Heavy"/>
                  <a:cs typeface="Poppins Heavy"/>
                  <a:sym typeface="Poppins Heavy"/>
                </a:rPr>
                <a:t>What</a:t>
              </a:r>
              <a:r>
                <a:rPr lang="en-US" b="true" sz="4358">
                  <a:solidFill>
                    <a:srgbClr val="FFFFFF"/>
                  </a:solidFill>
                  <a:latin typeface="Poppins Heavy"/>
                  <a:ea typeface="Poppins Heavy"/>
                  <a:cs typeface="Poppins Heavy"/>
                  <a:sym typeface="Poppins Heavy"/>
                </a:rPr>
                <a:t> makes the second one work:</a:t>
              </a:r>
            </a:p>
          </p:txBody>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5" id="15"/>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34</a:t>
            </a:r>
          </a:p>
        </p:txBody>
      </p:sp>
      <p:sp>
        <p:nvSpPr>
          <p:cNvPr name="TextBox 16" id="16"/>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17" id="17"/>
          <p:cNvSpPr txBox="true"/>
          <p:nvPr/>
        </p:nvSpPr>
        <p:spPr>
          <a:xfrm rot="0">
            <a:off x="415994" y="2569526"/>
            <a:ext cx="18193708" cy="2571529"/>
          </a:xfrm>
          <a:prstGeom prst="rect">
            <a:avLst/>
          </a:prstGeom>
        </p:spPr>
        <p:txBody>
          <a:bodyPr anchor="t" rtlCol="false" tIns="0" lIns="0" bIns="0" rIns="0">
            <a:spAutoFit/>
          </a:bodyPr>
          <a:lstStyle/>
          <a:p>
            <a:pPr algn="ctr">
              <a:lnSpc>
                <a:spcPts val="17708"/>
              </a:lnSpc>
            </a:pPr>
            <a:r>
              <a:rPr lang="en-US" sz="18640" b="true">
                <a:solidFill>
                  <a:srgbClr val="FFFFFF"/>
                </a:solidFill>
                <a:latin typeface="Poppins Heavy"/>
                <a:ea typeface="Poppins Heavy"/>
                <a:cs typeface="Poppins Heavy"/>
                <a:sym typeface="Poppins Heavy"/>
              </a:rPr>
              <a:t>DEBRIEF &amp;</a:t>
            </a:r>
          </a:p>
        </p:txBody>
      </p:sp>
      <p:grpSp>
        <p:nvGrpSpPr>
          <p:cNvPr name="Group 18" id="18"/>
          <p:cNvGrpSpPr/>
          <p:nvPr/>
        </p:nvGrpSpPr>
        <p:grpSpPr>
          <a:xfrm rot="158860">
            <a:off x="5647402" y="4659515"/>
            <a:ext cx="6903549" cy="2434004"/>
            <a:chOff x="0" y="0"/>
            <a:chExt cx="785335" cy="276888"/>
          </a:xfrm>
        </p:grpSpPr>
        <p:sp>
          <p:nvSpPr>
            <p:cNvPr name="Freeform 19" id="19"/>
            <p:cNvSpPr/>
            <p:nvPr/>
          </p:nvSpPr>
          <p:spPr>
            <a:xfrm flipH="false" flipV="false" rot="0">
              <a:off x="0" y="0"/>
              <a:ext cx="785335" cy="276888"/>
            </a:xfrm>
            <a:custGeom>
              <a:avLst/>
              <a:gdLst/>
              <a:ahLst/>
              <a:cxnLst/>
              <a:rect r="r" b="b" t="t" l="l"/>
              <a:pathLst>
                <a:path h="276888" w="785335">
                  <a:moveTo>
                    <a:pt x="16646" y="0"/>
                  </a:moveTo>
                  <a:lnTo>
                    <a:pt x="768688" y="0"/>
                  </a:lnTo>
                  <a:cubicBezTo>
                    <a:pt x="777882" y="0"/>
                    <a:pt x="785335" y="7453"/>
                    <a:pt x="785335" y="16646"/>
                  </a:cubicBezTo>
                  <a:lnTo>
                    <a:pt x="785335" y="260241"/>
                  </a:lnTo>
                  <a:cubicBezTo>
                    <a:pt x="785335" y="264656"/>
                    <a:pt x="783581" y="268890"/>
                    <a:pt x="780459" y="272012"/>
                  </a:cubicBezTo>
                  <a:cubicBezTo>
                    <a:pt x="777337" y="275134"/>
                    <a:pt x="773103" y="276888"/>
                    <a:pt x="768688" y="276888"/>
                  </a:cubicBezTo>
                  <a:lnTo>
                    <a:pt x="16646" y="276888"/>
                  </a:lnTo>
                  <a:cubicBezTo>
                    <a:pt x="12231" y="276888"/>
                    <a:pt x="7997" y="275134"/>
                    <a:pt x="4876" y="272012"/>
                  </a:cubicBezTo>
                  <a:cubicBezTo>
                    <a:pt x="1754" y="268890"/>
                    <a:pt x="0" y="264656"/>
                    <a:pt x="0" y="260241"/>
                  </a:cubicBezTo>
                  <a:lnTo>
                    <a:pt x="0" y="16646"/>
                  </a:lnTo>
                  <a:cubicBezTo>
                    <a:pt x="0" y="12231"/>
                    <a:pt x="1754" y="7997"/>
                    <a:pt x="4876" y="4876"/>
                  </a:cubicBezTo>
                  <a:cubicBezTo>
                    <a:pt x="7997" y="1754"/>
                    <a:pt x="12231" y="0"/>
                    <a:pt x="16646" y="0"/>
                  </a:cubicBezTo>
                  <a:close/>
                </a:path>
              </a:pathLst>
            </a:custGeom>
            <a:gradFill rotWithShape="true">
              <a:gsLst>
                <a:gs pos="0">
                  <a:srgbClr val="841F0B">
                    <a:alpha val="100000"/>
                  </a:srgbClr>
                </a:gs>
                <a:gs pos="100000">
                  <a:srgbClr val="DA4610">
                    <a:alpha val="100000"/>
                  </a:srgbClr>
                </a:gs>
              </a:gsLst>
              <a:lin ang="0"/>
            </a:gradFill>
          </p:spPr>
        </p:sp>
        <p:sp>
          <p:nvSpPr>
            <p:cNvPr name="TextBox 20" id="20"/>
            <p:cNvSpPr txBox="true"/>
            <p:nvPr/>
          </p:nvSpPr>
          <p:spPr>
            <a:xfrm>
              <a:off x="0" y="28575"/>
              <a:ext cx="785335" cy="248313"/>
            </a:xfrm>
            <a:prstGeom prst="rect">
              <a:avLst/>
            </a:prstGeom>
          </p:spPr>
          <p:txBody>
            <a:bodyPr anchor="ctr" rtlCol="false" tIns="80937" lIns="80937" bIns="80937" rIns="80937"/>
            <a:lstStyle/>
            <a:p>
              <a:pPr algn="ctr">
                <a:lnSpc>
                  <a:spcPts val="1919"/>
                </a:lnSpc>
              </a:pPr>
            </a:p>
          </p:txBody>
        </p:sp>
      </p:grpSp>
      <p:sp>
        <p:nvSpPr>
          <p:cNvPr name="TextBox 21" id="21"/>
          <p:cNvSpPr txBox="true"/>
          <p:nvPr/>
        </p:nvSpPr>
        <p:spPr>
          <a:xfrm rot="158385">
            <a:off x="6302728" y="4649005"/>
            <a:ext cx="6407955" cy="2571144"/>
          </a:xfrm>
          <a:prstGeom prst="rect">
            <a:avLst/>
          </a:prstGeom>
        </p:spPr>
        <p:txBody>
          <a:bodyPr anchor="t" rtlCol="false" tIns="0" lIns="0" bIns="0" rIns="0">
            <a:spAutoFit/>
          </a:bodyPr>
          <a:lstStyle/>
          <a:p>
            <a:pPr algn="l">
              <a:lnSpc>
                <a:spcPts val="17708"/>
              </a:lnSpc>
            </a:pPr>
            <a:r>
              <a:rPr lang="en-US" sz="18640" b="true">
                <a:solidFill>
                  <a:srgbClr val="FFFFFF"/>
                </a:solidFill>
                <a:latin typeface="Poppins Heavy"/>
                <a:ea typeface="Poppins Heavy"/>
                <a:cs typeface="Poppins Heavy"/>
                <a:sym typeface="Poppins Heavy"/>
              </a:rPr>
              <a:t>Q&amp;A</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3726851" y="1745578"/>
            <a:ext cx="10418969" cy="1360507"/>
            <a:chOff x="0" y="0"/>
            <a:chExt cx="13891959" cy="1814009"/>
          </a:xfrm>
        </p:grpSpPr>
        <p:grpSp>
          <p:nvGrpSpPr>
            <p:cNvPr name="Group 16" id="16"/>
            <p:cNvGrpSpPr/>
            <p:nvPr/>
          </p:nvGrpSpPr>
          <p:grpSpPr>
            <a:xfrm rot="158860">
              <a:off x="19754" y="319325"/>
              <a:ext cx="13852452" cy="1175359"/>
              <a:chOff x="0" y="0"/>
              <a:chExt cx="1495755" cy="126912"/>
            </a:xfrm>
          </p:grpSpPr>
          <p:sp>
            <p:nvSpPr>
              <p:cNvPr name="Freeform 17" id="17"/>
              <p:cNvSpPr/>
              <p:nvPr/>
            </p:nvSpPr>
            <p:spPr>
              <a:xfrm flipH="false" flipV="false" rot="0">
                <a:off x="0" y="0"/>
                <a:ext cx="1495755" cy="126912"/>
              </a:xfrm>
              <a:custGeom>
                <a:avLst/>
                <a:gdLst/>
                <a:ahLst/>
                <a:cxnLst/>
                <a:rect r="r" b="b" t="t" l="l"/>
                <a:pathLst>
                  <a:path h="126912" w="1495755">
                    <a:moveTo>
                      <a:pt x="4022" y="0"/>
                    </a:moveTo>
                    <a:lnTo>
                      <a:pt x="1491733" y="0"/>
                    </a:lnTo>
                    <a:cubicBezTo>
                      <a:pt x="1492800" y="0"/>
                      <a:pt x="1493823" y="424"/>
                      <a:pt x="1494577" y="1178"/>
                    </a:cubicBezTo>
                    <a:cubicBezTo>
                      <a:pt x="1495331" y="1932"/>
                      <a:pt x="1495755" y="2955"/>
                      <a:pt x="1495755" y="4022"/>
                    </a:cubicBezTo>
                    <a:lnTo>
                      <a:pt x="1495755" y="122890"/>
                    </a:lnTo>
                    <a:cubicBezTo>
                      <a:pt x="1495755" y="123957"/>
                      <a:pt x="1495331" y="124980"/>
                      <a:pt x="1494577" y="125734"/>
                    </a:cubicBezTo>
                    <a:cubicBezTo>
                      <a:pt x="1493823" y="126489"/>
                      <a:pt x="1492800" y="126912"/>
                      <a:pt x="1491733" y="126912"/>
                    </a:cubicBezTo>
                    <a:lnTo>
                      <a:pt x="4022" y="126912"/>
                    </a:lnTo>
                    <a:cubicBezTo>
                      <a:pt x="1801" y="126912"/>
                      <a:pt x="0" y="125112"/>
                      <a:pt x="0" y="122890"/>
                    </a:cubicBezTo>
                    <a:lnTo>
                      <a:pt x="0" y="4022"/>
                    </a:lnTo>
                    <a:cubicBezTo>
                      <a:pt x="0" y="2955"/>
                      <a:pt x="424" y="1932"/>
                      <a:pt x="1178" y="1178"/>
                    </a:cubicBezTo>
                    <a:cubicBezTo>
                      <a:pt x="1932" y="424"/>
                      <a:pt x="2955" y="0"/>
                      <a:pt x="4022" y="0"/>
                    </a:cubicBezTo>
                    <a:close/>
                  </a:path>
                </a:pathLst>
              </a:custGeom>
              <a:gradFill rotWithShape="true">
                <a:gsLst>
                  <a:gs pos="0">
                    <a:srgbClr val="841F0B">
                      <a:alpha val="100000"/>
                    </a:srgbClr>
                  </a:gs>
                  <a:gs pos="100000">
                    <a:srgbClr val="DA4610">
                      <a:alpha val="100000"/>
                    </a:srgbClr>
                  </a:gs>
                </a:gsLst>
                <a:lin ang="0"/>
              </a:gradFill>
            </p:spPr>
          </p:sp>
          <p:sp>
            <p:nvSpPr>
              <p:cNvPr name="TextBox 18" id="18"/>
              <p:cNvSpPr txBox="true"/>
              <p:nvPr/>
            </p:nvSpPr>
            <p:spPr>
              <a:xfrm>
                <a:off x="0" y="28575"/>
                <a:ext cx="1495755" cy="98337"/>
              </a:xfrm>
              <a:prstGeom prst="rect">
                <a:avLst/>
              </a:prstGeom>
            </p:spPr>
            <p:txBody>
              <a:bodyPr anchor="ctr" rtlCol="false" tIns="80937" lIns="80937" bIns="80937" rIns="80937"/>
              <a:lstStyle/>
              <a:p>
                <a:pPr algn="ctr">
                  <a:lnSpc>
                    <a:spcPts val="1920"/>
                  </a:lnSpc>
                </a:pPr>
              </a:p>
            </p:txBody>
          </p:sp>
        </p:grpSp>
        <p:sp>
          <p:nvSpPr>
            <p:cNvPr name="TextBox 19" id="19"/>
            <p:cNvSpPr txBox="true"/>
            <p:nvPr/>
          </p:nvSpPr>
          <p:spPr>
            <a:xfrm rot="135597">
              <a:off x="125659" y="769139"/>
              <a:ext cx="13644376" cy="351872"/>
            </a:xfrm>
            <a:prstGeom prst="rect">
              <a:avLst/>
            </a:prstGeom>
          </p:spPr>
          <p:txBody>
            <a:bodyPr anchor="t" rtlCol="false" tIns="0" lIns="0" bIns="0" rIns="0">
              <a:spAutoFit/>
            </a:bodyPr>
            <a:lstStyle/>
            <a:p>
              <a:pPr algn="ctr">
                <a:lnSpc>
                  <a:spcPts val="1543"/>
                </a:lnSpc>
              </a:pPr>
              <a:r>
                <a:rPr lang="en-US" sz="2113" b="true">
                  <a:solidFill>
                    <a:srgbClr val="FFFFFF"/>
                  </a:solidFill>
                  <a:latin typeface="Poppins Heavy"/>
                  <a:ea typeface="Poppins Heavy"/>
                  <a:cs typeface="Poppins Heavy"/>
                  <a:sym typeface="Poppins Heavy"/>
                </a:rPr>
                <a:t>https://joetherockhey.github.io/Class-Allocation/feedback.html</a:t>
              </a:r>
            </a:p>
          </p:txBody>
        </p:sp>
      </p:grpSp>
      <p:sp>
        <p:nvSpPr>
          <p:cNvPr name="Freeform 20" id="20"/>
          <p:cNvSpPr/>
          <p:nvPr/>
        </p:nvSpPr>
        <p:spPr>
          <a:xfrm flipH="false" flipV="false" rot="0">
            <a:off x="6235967" y="3106085"/>
            <a:ext cx="5816067" cy="5816067"/>
          </a:xfrm>
          <a:custGeom>
            <a:avLst/>
            <a:gdLst/>
            <a:ahLst/>
            <a:cxnLst/>
            <a:rect r="r" b="b" t="t" l="l"/>
            <a:pathLst>
              <a:path h="5816067" w="5816067">
                <a:moveTo>
                  <a:pt x="0" y="0"/>
                </a:moveTo>
                <a:lnTo>
                  <a:pt x="5816066" y="0"/>
                </a:lnTo>
                <a:lnTo>
                  <a:pt x="5816066" y="5816067"/>
                </a:lnTo>
                <a:lnTo>
                  <a:pt x="0" y="5816067"/>
                </a:lnTo>
                <a:lnTo>
                  <a:pt x="0" y="0"/>
                </a:lnTo>
                <a:close/>
              </a:path>
            </a:pathLst>
          </a:custGeom>
          <a:blipFill>
            <a:blip r:embed="rId7"/>
            <a:stretch>
              <a:fillRect l="0" t="0" r="0" b="0"/>
            </a:stretch>
          </a:blipFill>
        </p:spPr>
      </p:sp>
      <p:sp>
        <p:nvSpPr>
          <p:cNvPr name="TextBox 21" id="21"/>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35</a:t>
            </a:r>
          </a:p>
        </p:txBody>
      </p:sp>
      <p:sp>
        <p:nvSpPr>
          <p:cNvPr name="TextBox 22" id="22"/>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3" id="23"/>
          <p:cNvSpPr txBox="true"/>
          <p:nvPr/>
        </p:nvSpPr>
        <p:spPr>
          <a:xfrm rot="147422">
            <a:off x="628118" y="696050"/>
            <a:ext cx="16771498" cy="2000119"/>
          </a:xfrm>
          <a:prstGeom prst="rect">
            <a:avLst/>
          </a:prstGeom>
        </p:spPr>
        <p:txBody>
          <a:bodyPr anchor="t" rtlCol="false" tIns="0" lIns="0" bIns="0" rIns="0">
            <a:spAutoFit/>
          </a:bodyPr>
          <a:lstStyle/>
          <a:p>
            <a:pPr algn="ctr">
              <a:lnSpc>
                <a:spcPts val="12544"/>
              </a:lnSpc>
            </a:pPr>
            <a:r>
              <a:rPr lang="en-US" sz="17183" b="true">
                <a:solidFill>
                  <a:srgbClr val="FFFFFF"/>
                </a:solidFill>
                <a:latin typeface="Poppins Heavy"/>
                <a:ea typeface="Poppins Heavy"/>
                <a:cs typeface="Poppins Heavy"/>
                <a:sym typeface="Poppins Heavy"/>
              </a:rPr>
              <a:t>Feedback</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5" id="15"/>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36</a:t>
            </a:r>
          </a:p>
        </p:txBody>
      </p:sp>
      <p:sp>
        <p:nvSpPr>
          <p:cNvPr name="TextBox 16" id="16"/>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17" id="17"/>
          <p:cNvSpPr txBox="true"/>
          <p:nvPr/>
        </p:nvSpPr>
        <p:spPr>
          <a:xfrm rot="0">
            <a:off x="415994" y="2569526"/>
            <a:ext cx="18193708" cy="2571529"/>
          </a:xfrm>
          <a:prstGeom prst="rect">
            <a:avLst/>
          </a:prstGeom>
        </p:spPr>
        <p:txBody>
          <a:bodyPr anchor="t" rtlCol="false" tIns="0" lIns="0" bIns="0" rIns="0">
            <a:spAutoFit/>
          </a:bodyPr>
          <a:lstStyle/>
          <a:p>
            <a:pPr algn="ctr">
              <a:lnSpc>
                <a:spcPts val="17708"/>
              </a:lnSpc>
            </a:pPr>
            <a:r>
              <a:rPr lang="en-US" sz="18640" b="true">
                <a:solidFill>
                  <a:srgbClr val="FFFFFF"/>
                </a:solidFill>
                <a:latin typeface="Poppins Heavy"/>
                <a:ea typeface="Poppins Heavy"/>
                <a:cs typeface="Poppins Heavy"/>
                <a:sym typeface="Poppins Heavy"/>
              </a:rPr>
              <a:t>THANK YOU</a:t>
            </a:r>
          </a:p>
        </p:txBody>
      </p:sp>
      <p:grpSp>
        <p:nvGrpSpPr>
          <p:cNvPr name="Group 18" id="18"/>
          <p:cNvGrpSpPr/>
          <p:nvPr/>
        </p:nvGrpSpPr>
        <p:grpSpPr>
          <a:xfrm rot="158860">
            <a:off x="2026522" y="4684060"/>
            <a:ext cx="15206884" cy="2434004"/>
            <a:chOff x="0" y="0"/>
            <a:chExt cx="1729907" cy="276888"/>
          </a:xfrm>
        </p:grpSpPr>
        <p:sp>
          <p:nvSpPr>
            <p:cNvPr name="Freeform 19" id="19"/>
            <p:cNvSpPr/>
            <p:nvPr/>
          </p:nvSpPr>
          <p:spPr>
            <a:xfrm flipH="false" flipV="false" rot="0">
              <a:off x="0" y="0"/>
              <a:ext cx="1729907" cy="276888"/>
            </a:xfrm>
            <a:custGeom>
              <a:avLst/>
              <a:gdLst/>
              <a:ahLst/>
              <a:cxnLst/>
              <a:rect r="r" b="b" t="t" l="l"/>
              <a:pathLst>
                <a:path h="276888" w="1729907">
                  <a:moveTo>
                    <a:pt x="7557" y="0"/>
                  </a:moveTo>
                  <a:lnTo>
                    <a:pt x="1722350" y="0"/>
                  </a:lnTo>
                  <a:cubicBezTo>
                    <a:pt x="1724354" y="0"/>
                    <a:pt x="1726276" y="796"/>
                    <a:pt x="1727693" y="2213"/>
                  </a:cubicBezTo>
                  <a:cubicBezTo>
                    <a:pt x="1729110" y="3631"/>
                    <a:pt x="1729907" y="5553"/>
                    <a:pt x="1729907" y="7557"/>
                  </a:cubicBezTo>
                  <a:lnTo>
                    <a:pt x="1729907" y="269331"/>
                  </a:lnTo>
                  <a:cubicBezTo>
                    <a:pt x="1729907" y="273504"/>
                    <a:pt x="1726523" y="276888"/>
                    <a:pt x="1722350" y="276888"/>
                  </a:cubicBezTo>
                  <a:lnTo>
                    <a:pt x="7557" y="276888"/>
                  </a:lnTo>
                  <a:cubicBezTo>
                    <a:pt x="5553" y="276888"/>
                    <a:pt x="3631" y="276092"/>
                    <a:pt x="2213" y="274674"/>
                  </a:cubicBezTo>
                  <a:cubicBezTo>
                    <a:pt x="796" y="273257"/>
                    <a:pt x="0" y="271335"/>
                    <a:pt x="0" y="269331"/>
                  </a:cubicBezTo>
                  <a:lnTo>
                    <a:pt x="0" y="7557"/>
                  </a:lnTo>
                  <a:cubicBezTo>
                    <a:pt x="0" y="5553"/>
                    <a:pt x="796" y="3631"/>
                    <a:pt x="2213" y="2213"/>
                  </a:cubicBezTo>
                  <a:cubicBezTo>
                    <a:pt x="3631" y="796"/>
                    <a:pt x="5553" y="0"/>
                    <a:pt x="7557" y="0"/>
                  </a:cubicBezTo>
                  <a:close/>
                </a:path>
              </a:pathLst>
            </a:custGeom>
            <a:gradFill rotWithShape="true">
              <a:gsLst>
                <a:gs pos="0">
                  <a:srgbClr val="841F0B">
                    <a:alpha val="100000"/>
                  </a:srgbClr>
                </a:gs>
                <a:gs pos="100000">
                  <a:srgbClr val="DA4610">
                    <a:alpha val="100000"/>
                  </a:srgbClr>
                </a:gs>
              </a:gsLst>
              <a:lin ang="0"/>
            </a:gradFill>
          </p:spPr>
        </p:sp>
        <p:sp>
          <p:nvSpPr>
            <p:cNvPr name="TextBox 20" id="20"/>
            <p:cNvSpPr txBox="true"/>
            <p:nvPr/>
          </p:nvSpPr>
          <p:spPr>
            <a:xfrm>
              <a:off x="0" y="28575"/>
              <a:ext cx="1729907" cy="248313"/>
            </a:xfrm>
            <a:prstGeom prst="rect">
              <a:avLst/>
            </a:prstGeom>
          </p:spPr>
          <p:txBody>
            <a:bodyPr anchor="ctr" rtlCol="false" tIns="80937" lIns="80937" bIns="80937" rIns="80937"/>
            <a:lstStyle/>
            <a:p>
              <a:pPr algn="ctr">
                <a:lnSpc>
                  <a:spcPts val="1919"/>
                </a:lnSpc>
              </a:pPr>
            </a:p>
          </p:txBody>
        </p:sp>
      </p:grpSp>
      <p:sp>
        <p:nvSpPr>
          <p:cNvPr name="TextBox 21" id="21"/>
          <p:cNvSpPr txBox="true"/>
          <p:nvPr/>
        </p:nvSpPr>
        <p:spPr>
          <a:xfrm rot="158385">
            <a:off x="2204473" y="4748698"/>
            <a:ext cx="16058655" cy="2571144"/>
          </a:xfrm>
          <a:prstGeom prst="rect">
            <a:avLst/>
          </a:prstGeom>
        </p:spPr>
        <p:txBody>
          <a:bodyPr anchor="t" rtlCol="false" tIns="0" lIns="0" bIns="0" rIns="0">
            <a:spAutoFit/>
          </a:bodyPr>
          <a:lstStyle/>
          <a:p>
            <a:pPr algn="l">
              <a:lnSpc>
                <a:spcPts val="17708"/>
              </a:lnSpc>
            </a:pPr>
            <a:r>
              <a:rPr lang="en-US" sz="18640" b="true">
                <a:solidFill>
                  <a:srgbClr val="FFFFFF"/>
                </a:solidFill>
                <a:latin typeface="Poppins Heavy"/>
                <a:ea typeface="Poppins Heavy"/>
                <a:cs typeface="Poppins Heavy"/>
                <a:sym typeface="Poppins Heavy"/>
              </a:rPr>
              <a:t>SELFIE TIME?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2697079" y="1481271"/>
            <a:ext cx="12893842" cy="1817747"/>
            <a:chOff x="0" y="0"/>
            <a:chExt cx="17191789" cy="2423662"/>
          </a:xfrm>
        </p:grpSpPr>
        <p:grpSp>
          <p:nvGrpSpPr>
            <p:cNvPr name="Group 16" id="16"/>
            <p:cNvGrpSpPr/>
            <p:nvPr/>
          </p:nvGrpSpPr>
          <p:grpSpPr>
            <a:xfrm rot="158860">
              <a:off x="342028" y="371106"/>
              <a:ext cx="16105908" cy="1675677"/>
              <a:chOff x="0" y="0"/>
              <a:chExt cx="1598752" cy="166336"/>
            </a:xfrm>
          </p:grpSpPr>
          <p:sp>
            <p:nvSpPr>
              <p:cNvPr name="Freeform 17" id="17"/>
              <p:cNvSpPr/>
              <p:nvPr/>
            </p:nvSpPr>
            <p:spPr>
              <a:xfrm flipH="false" flipV="false" rot="0">
                <a:off x="0" y="0"/>
                <a:ext cx="1598752" cy="166336"/>
              </a:xfrm>
              <a:custGeom>
                <a:avLst/>
                <a:gdLst/>
                <a:ahLst/>
                <a:cxnLst/>
                <a:rect r="r" b="b" t="t" l="l"/>
                <a:pathLst>
                  <a:path h="166336" w="1598752">
                    <a:moveTo>
                      <a:pt x="8177" y="0"/>
                    </a:moveTo>
                    <a:lnTo>
                      <a:pt x="1590575" y="0"/>
                    </a:lnTo>
                    <a:cubicBezTo>
                      <a:pt x="1595091" y="0"/>
                      <a:pt x="1598752" y="3661"/>
                      <a:pt x="1598752" y="8177"/>
                    </a:cubicBezTo>
                    <a:lnTo>
                      <a:pt x="1598752" y="158159"/>
                    </a:lnTo>
                    <a:cubicBezTo>
                      <a:pt x="1598752" y="162675"/>
                      <a:pt x="1595091" y="166336"/>
                      <a:pt x="1590575" y="166336"/>
                    </a:cubicBezTo>
                    <a:lnTo>
                      <a:pt x="8177" y="166336"/>
                    </a:lnTo>
                    <a:cubicBezTo>
                      <a:pt x="3661" y="166336"/>
                      <a:pt x="0" y="162675"/>
                      <a:pt x="0" y="158159"/>
                    </a:cubicBezTo>
                    <a:lnTo>
                      <a:pt x="0" y="8177"/>
                    </a:lnTo>
                    <a:cubicBezTo>
                      <a:pt x="0" y="3661"/>
                      <a:pt x="3661" y="0"/>
                      <a:pt x="8177" y="0"/>
                    </a:cubicBezTo>
                    <a:close/>
                  </a:path>
                </a:pathLst>
              </a:custGeom>
              <a:gradFill rotWithShape="true">
                <a:gsLst>
                  <a:gs pos="0">
                    <a:srgbClr val="841F0B">
                      <a:alpha val="100000"/>
                    </a:srgbClr>
                  </a:gs>
                  <a:gs pos="100000">
                    <a:srgbClr val="DA4610">
                      <a:alpha val="100000"/>
                    </a:srgbClr>
                  </a:gs>
                </a:gsLst>
                <a:lin ang="0"/>
              </a:gradFill>
            </p:spPr>
          </p:sp>
          <p:sp>
            <p:nvSpPr>
              <p:cNvPr name="TextBox 18" id="18"/>
              <p:cNvSpPr txBox="true"/>
              <p:nvPr/>
            </p:nvSpPr>
            <p:spPr>
              <a:xfrm>
                <a:off x="0" y="28575"/>
                <a:ext cx="1598752" cy="137761"/>
              </a:xfrm>
              <a:prstGeom prst="rect">
                <a:avLst/>
              </a:prstGeom>
            </p:spPr>
            <p:txBody>
              <a:bodyPr anchor="ctr" rtlCol="false" tIns="80937" lIns="80937" bIns="80937" rIns="80937"/>
              <a:lstStyle/>
              <a:p>
                <a:pPr algn="ctr">
                  <a:lnSpc>
                    <a:spcPts val="1919"/>
                  </a:lnSpc>
                </a:pPr>
              </a:p>
            </p:txBody>
          </p:sp>
        </p:grpSp>
        <p:sp>
          <p:nvSpPr>
            <p:cNvPr name="TextBox 19" id="19"/>
            <p:cNvSpPr txBox="true"/>
            <p:nvPr/>
          </p:nvSpPr>
          <p:spPr>
            <a:xfrm rot="141634">
              <a:off x="24873" y="510574"/>
              <a:ext cx="17136944" cy="1560831"/>
            </a:xfrm>
            <a:prstGeom prst="rect">
              <a:avLst/>
            </a:prstGeom>
          </p:spPr>
          <p:txBody>
            <a:bodyPr anchor="t" rtlCol="false" tIns="0" lIns="0" bIns="0" rIns="0">
              <a:spAutoFit/>
            </a:bodyPr>
            <a:lstStyle/>
            <a:p>
              <a:pPr algn="ctr">
                <a:lnSpc>
                  <a:spcPts val="7920"/>
                </a:lnSpc>
              </a:pPr>
              <a:r>
                <a:rPr lang="en-US" sz="8337" b="true">
                  <a:solidFill>
                    <a:srgbClr val="FFFFFF"/>
                  </a:solidFill>
                  <a:latin typeface="Poppins Heavy"/>
                  <a:ea typeface="Poppins Heavy"/>
                  <a:cs typeface="Poppins Heavy"/>
                  <a:sym typeface="Poppins Heavy"/>
                </a:rPr>
                <a:t>LEARNING OUTCOMES </a:t>
              </a:r>
            </a:p>
          </p:txBody>
        </p:sp>
      </p:grpSp>
      <p:sp>
        <p:nvSpPr>
          <p:cNvPr name="TextBox 20" id="20"/>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03</a:t>
            </a:r>
          </a:p>
        </p:txBody>
      </p:sp>
      <p:sp>
        <p:nvSpPr>
          <p:cNvPr name="TextBox 21" id="21"/>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22" id="22"/>
          <p:cNvGrpSpPr/>
          <p:nvPr/>
        </p:nvGrpSpPr>
        <p:grpSpPr>
          <a:xfrm rot="0">
            <a:off x="1201692" y="3757344"/>
            <a:ext cx="15884616" cy="4042118"/>
            <a:chOff x="0" y="0"/>
            <a:chExt cx="21179489" cy="5389490"/>
          </a:xfrm>
        </p:grpSpPr>
        <p:grpSp>
          <p:nvGrpSpPr>
            <p:cNvPr name="Group 23" id="23"/>
            <p:cNvGrpSpPr/>
            <p:nvPr/>
          </p:nvGrpSpPr>
          <p:grpSpPr>
            <a:xfrm rot="0">
              <a:off x="0" y="628549"/>
              <a:ext cx="21179489" cy="4760941"/>
              <a:chOff x="0" y="0"/>
              <a:chExt cx="1668231" cy="375002"/>
            </a:xfrm>
          </p:grpSpPr>
          <p:sp>
            <p:nvSpPr>
              <p:cNvPr name="Freeform 24" id="24"/>
              <p:cNvSpPr/>
              <p:nvPr/>
            </p:nvSpPr>
            <p:spPr>
              <a:xfrm flipH="false" flipV="false" rot="0">
                <a:off x="0" y="0"/>
                <a:ext cx="1668231" cy="375002"/>
              </a:xfrm>
              <a:custGeom>
                <a:avLst/>
                <a:gdLst/>
                <a:ahLst/>
                <a:cxnLst/>
                <a:rect r="r" b="b" t="t" l="l"/>
                <a:pathLst>
                  <a:path h="375002" w="1668231">
                    <a:moveTo>
                      <a:pt x="26352" y="0"/>
                    </a:moveTo>
                    <a:lnTo>
                      <a:pt x="1641879" y="0"/>
                    </a:lnTo>
                    <a:cubicBezTo>
                      <a:pt x="1648868" y="0"/>
                      <a:pt x="1655570" y="2776"/>
                      <a:pt x="1660513" y="7718"/>
                    </a:cubicBezTo>
                    <a:cubicBezTo>
                      <a:pt x="1665455" y="12660"/>
                      <a:pt x="1668231" y="19363"/>
                      <a:pt x="1668231" y="26352"/>
                    </a:cubicBezTo>
                    <a:lnTo>
                      <a:pt x="1668231" y="348650"/>
                    </a:lnTo>
                    <a:cubicBezTo>
                      <a:pt x="1668231" y="355639"/>
                      <a:pt x="1665455" y="362342"/>
                      <a:pt x="1660513" y="367284"/>
                    </a:cubicBezTo>
                    <a:cubicBezTo>
                      <a:pt x="1655570" y="372226"/>
                      <a:pt x="1648868" y="375002"/>
                      <a:pt x="1641879" y="375002"/>
                    </a:cubicBezTo>
                    <a:lnTo>
                      <a:pt x="26352" y="375002"/>
                    </a:lnTo>
                    <a:cubicBezTo>
                      <a:pt x="19363" y="375002"/>
                      <a:pt x="12660" y="372226"/>
                      <a:pt x="7718" y="367284"/>
                    </a:cubicBezTo>
                    <a:cubicBezTo>
                      <a:pt x="2776" y="362342"/>
                      <a:pt x="0" y="355639"/>
                      <a:pt x="0" y="348650"/>
                    </a:cubicBezTo>
                    <a:lnTo>
                      <a:pt x="0" y="26352"/>
                    </a:lnTo>
                    <a:cubicBezTo>
                      <a:pt x="0" y="19363"/>
                      <a:pt x="2776" y="12660"/>
                      <a:pt x="7718" y="7718"/>
                    </a:cubicBezTo>
                    <a:cubicBezTo>
                      <a:pt x="12660" y="2776"/>
                      <a:pt x="19363" y="0"/>
                      <a:pt x="26352" y="0"/>
                    </a:cubicBezTo>
                    <a:close/>
                  </a:path>
                </a:pathLst>
              </a:custGeom>
              <a:gradFill rotWithShape="true">
                <a:gsLst>
                  <a:gs pos="0">
                    <a:srgbClr val="841F0B">
                      <a:alpha val="100000"/>
                    </a:srgbClr>
                  </a:gs>
                  <a:gs pos="100000">
                    <a:srgbClr val="DA4610">
                      <a:alpha val="100000"/>
                    </a:srgbClr>
                  </a:gs>
                </a:gsLst>
                <a:lin ang="0"/>
              </a:gradFill>
              <a:ln w="85725" cap="rnd">
                <a:solidFill>
                  <a:srgbClr val="6E3125"/>
                </a:solidFill>
                <a:prstDash val="solid"/>
                <a:round/>
              </a:ln>
            </p:spPr>
          </p:sp>
          <p:sp>
            <p:nvSpPr>
              <p:cNvPr name="TextBox 25" id="25"/>
              <p:cNvSpPr txBox="true"/>
              <p:nvPr/>
            </p:nvSpPr>
            <p:spPr>
              <a:xfrm>
                <a:off x="0" y="28575"/>
                <a:ext cx="1668231" cy="346427"/>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621447" y="0"/>
              <a:ext cx="10670640" cy="1257098"/>
              <a:chOff x="0" y="0"/>
              <a:chExt cx="993684" cy="117065"/>
            </a:xfrm>
          </p:grpSpPr>
          <p:sp>
            <p:nvSpPr>
              <p:cNvPr name="Freeform 27" id="27"/>
              <p:cNvSpPr/>
              <p:nvPr/>
            </p:nvSpPr>
            <p:spPr>
              <a:xfrm flipH="false" flipV="false" rot="0">
                <a:off x="0" y="0"/>
                <a:ext cx="993684" cy="117065"/>
              </a:xfrm>
              <a:custGeom>
                <a:avLst/>
                <a:gdLst/>
                <a:ahLst/>
                <a:cxnLst/>
                <a:rect r="r" b="b" t="t" l="l"/>
                <a:pathLst>
                  <a:path h="117065" w="993684">
                    <a:moveTo>
                      <a:pt x="52305" y="0"/>
                    </a:moveTo>
                    <a:lnTo>
                      <a:pt x="941379" y="0"/>
                    </a:lnTo>
                    <a:cubicBezTo>
                      <a:pt x="955251" y="0"/>
                      <a:pt x="968555" y="5511"/>
                      <a:pt x="978364" y="15320"/>
                    </a:cubicBezTo>
                    <a:cubicBezTo>
                      <a:pt x="988173" y="25129"/>
                      <a:pt x="993684" y="38433"/>
                      <a:pt x="993684" y="52305"/>
                    </a:cubicBezTo>
                    <a:lnTo>
                      <a:pt x="993684" y="64760"/>
                    </a:lnTo>
                    <a:cubicBezTo>
                      <a:pt x="993684" y="78632"/>
                      <a:pt x="988173" y="91936"/>
                      <a:pt x="978364" y="101745"/>
                    </a:cubicBezTo>
                    <a:cubicBezTo>
                      <a:pt x="968555" y="111554"/>
                      <a:pt x="955251" y="117065"/>
                      <a:pt x="941379" y="117065"/>
                    </a:cubicBezTo>
                    <a:lnTo>
                      <a:pt x="52305" y="117065"/>
                    </a:lnTo>
                    <a:cubicBezTo>
                      <a:pt x="23418" y="117065"/>
                      <a:pt x="0" y="93647"/>
                      <a:pt x="0" y="64760"/>
                    </a:cubicBezTo>
                    <a:lnTo>
                      <a:pt x="0" y="52305"/>
                    </a:lnTo>
                    <a:cubicBezTo>
                      <a:pt x="0" y="23418"/>
                      <a:pt x="23418" y="0"/>
                      <a:pt x="52305"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a:ln w="85725" cap="rnd">
                <a:solidFill>
                  <a:srgbClr val="6E3125"/>
                </a:solidFill>
                <a:prstDash val="solid"/>
                <a:round/>
              </a:ln>
            </p:spPr>
          </p:sp>
          <p:sp>
            <p:nvSpPr>
              <p:cNvPr name="TextBox 28" id="28"/>
              <p:cNvSpPr txBox="true"/>
              <p:nvPr/>
            </p:nvSpPr>
            <p:spPr>
              <a:xfrm>
                <a:off x="0" y="28575"/>
                <a:ext cx="993684" cy="88490"/>
              </a:xfrm>
              <a:prstGeom prst="rect">
                <a:avLst/>
              </a:prstGeom>
            </p:spPr>
            <p:txBody>
              <a:bodyPr anchor="ctr" rtlCol="false" tIns="50800" lIns="50800" bIns="50800" rIns="50800"/>
              <a:lstStyle/>
              <a:p>
                <a:pPr algn="ctr">
                  <a:lnSpc>
                    <a:spcPts val="1919"/>
                  </a:lnSpc>
                </a:pPr>
              </a:p>
            </p:txBody>
          </p:sp>
        </p:grpSp>
        <p:sp>
          <p:nvSpPr>
            <p:cNvPr name="TextBox 29" id="29"/>
            <p:cNvSpPr txBox="true"/>
            <p:nvPr/>
          </p:nvSpPr>
          <p:spPr>
            <a:xfrm rot="0">
              <a:off x="971117" y="226253"/>
              <a:ext cx="9986294" cy="739775"/>
            </a:xfrm>
            <a:prstGeom prst="rect">
              <a:avLst/>
            </a:prstGeom>
          </p:spPr>
          <p:txBody>
            <a:bodyPr anchor="t" rtlCol="false" tIns="0" lIns="0" bIns="0" rIns="0">
              <a:spAutoFit/>
            </a:bodyPr>
            <a:lstStyle/>
            <a:p>
              <a:pPr algn="l">
                <a:lnSpc>
                  <a:spcPts val="3704"/>
                </a:lnSpc>
              </a:pPr>
              <a:r>
                <a:rPr lang="en-US" sz="3899" b="true">
                  <a:solidFill>
                    <a:srgbClr val="6E3125"/>
                  </a:solidFill>
                  <a:latin typeface="Poppins Heavy"/>
                  <a:ea typeface="Poppins Heavy"/>
                  <a:cs typeface="Poppins Heavy"/>
                  <a:sym typeface="Poppins Heavy"/>
                </a:rPr>
                <a:t>For you – Our dear audience</a:t>
              </a:r>
            </a:p>
          </p:txBody>
        </p:sp>
        <p:sp>
          <p:nvSpPr>
            <p:cNvPr name="TextBox 30" id="30"/>
            <p:cNvSpPr txBox="true"/>
            <p:nvPr/>
          </p:nvSpPr>
          <p:spPr>
            <a:xfrm rot="0">
              <a:off x="786586" y="1347829"/>
              <a:ext cx="19870947" cy="3689451"/>
            </a:xfrm>
            <a:prstGeom prst="rect">
              <a:avLst/>
            </a:prstGeom>
          </p:spPr>
          <p:txBody>
            <a:bodyPr anchor="t" rtlCol="false" tIns="0" lIns="0" bIns="0" rIns="0">
              <a:spAutoFit/>
            </a:bodyPr>
            <a:lstStyle/>
            <a:p>
              <a:pPr algn="l">
                <a:lnSpc>
                  <a:spcPts val="3091"/>
                </a:lnSpc>
              </a:pPr>
              <a:r>
                <a:rPr lang="en-US" sz="2889" b="true">
                  <a:solidFill>
                    <a:srgbClr val="FFFFFF"/>
                  </a:solidFill>
                  <a:latin typeface="Poppins Semi-Bold"/>
                  <a:ea typeface="Poppins Semi-Bold"/>
                  <a:cs typeface="Poppins Semi-Bold"/>
                  <a:sym typeface="Poppins Semi-Bold"/>
                </a:rPr>
                <a:t>By</a:t>
              </a:r>
              <a:r>
                <a:rPr lang="en-US" sz="2889" b="true">
                  <a:solidFill>
                    <a:srgbClr val="FFFFFF"/>
                  </a:solidFill>
                  <a:latin typeface="Poppins Semi-Bold"/>
                  <a:ea typeface="Poppins Semi-Bold"/>
                  <a:cs typeface="Poppins Semi-Bold"/>
                  <a:sym typeface="Poppins Semi-Bold"/>
                </a:rPr>
                <a:t> the end of the session, students will be able to:</a:t>
              </a:r>
            </a:p>
            <a:p>
              <a:pPr algn="l" marL="623776" indent="-311888" lvl="1">
                <a:lnSpc>
                  <a:spcPts val="3091"/>
                </a:lnSpc>
                <a:buFont typeface="Arial"/>
                <a:buChar char="•"/>
              </a:pPr>
              <a:r>
                <a:rPr lang="en-US" b="true" sz="2889">
                  <a:solidFill>
                    <a:srgbClr val="FFFFFF"/>
                  </a:solidFill>
                  <a:latin typeface="Poppins Ultra-Bold"/>
                  <a:ea typeface="Poppins Ultra-Bold"/>
                  <a:cs typeface="Poppins Ultra-Bold"/>
                  <a:sym typeface="Poppins Ultra-Bold"/>
                </a:rPr>
                <a:t>Recognise effective teamwork:</a:t>
              </a:r>
              <a:r>
                <a:rPr lang="en-US" b="true" sz="2889">
                  <a:solidFill>
                    <a:srgbClr val="FFFFFF"/>
                  </a:solidFill>
                  <a:latin typeface="Poppins Semi-Bold"/>
                  <a:ea typeface="Poppins Semi-Bold"/>
                  <a:cs typeface="Poppins Semi-Bold"/>
                  <a:sym typeface="Poppins Semi-Bold"/>
                </a:rPr>
                <a:t> explain how everyday behaviours affect a team, using the five peer-review criteria and considering context. </a:t>
              </a:r>
            </a:p>
            <a:p>
              <a:pPr algn="l" marL="623776" indent="-311888" lvl="1">
                <a:lnSpc>
                  <a:spcPts val="3091"/>
                </a:lnSpc>
                <a:buFont typeface="Arial"/>
                <a:buChar char="•"/>
              </a:pPr>
              <a:r>
                <a:rPr lang="en-US" b="true" sz="2889">
                  <a:solidFill>
                    <a:srgbClr val="FFFFFF"/>
                  </a:solidFill>
                  <a:latin typeface="Poppins Ultra-Bold"/>
                  <a:ea typeface="Poppins Ultra-Bold"/>
                  <a:cs typeface="Poppins Ultra-Bold"/>
                  <a:sym typeface="Poppins Ultra-Bold"/>
                </a:rPr>
                <a:t>Practise constructive feedback:</a:t>
              </a:r>
              <a:r>
                <a:rPr lang="en-US" b="true" sz="2889">
                  <a:solidFill>
                    <a:srgbClr val="FFFFFF"/>
                  </a:solidFill>
                  <a:latin typeface="Poppins Semi-Bold"/>
                  <a:ea typeface="Poppins Semi-Bold"/>
                  <a:cs typeface="Poppins Semi-Bold"/>
                  <a:sym typeface="Poppins Semi-Bold"/>
                </a:rPr>
                <a:t> describe a specific behaviour, explain its impact and suggest a next step while there is still time to act. </a:t>
              </a:r>
            </a:p>
            <a:p>
              <a:pPr algn="l" marL="623776" indent="-311888" lvl="1">
                <a:lnSpc>
                  <a:spcPts val="3091"/>
                </a:lnSpc>
                <a:buFont typeface="Arial"/>
                <a:buChar char="•"/>
              </a:pPr>
              <a:r>
                <a:rPr lang="en-US" b="true" sz="2889">
                  <a:solidFill>
                    <a:srgbClr val="FFFFFF"/>
                  </a:solidFill>
                  <a:latin typeface="Poppins Ultra-Bold"/>
                  <a:ea typeface="Poppins Ultra-Bold"/>
                  <a:cs typeface="Poppins Ultra-Bold"/>
                  <a:sym typeface="Poppins Ultra-Bold"/>
                </a:rPr>
                <a:t>Put the learning into practice: </a:t>
              </a:r>
              <a:r>
                <a:rPr lang="en-US" b="true" sz="2889">
                  <a:solidFill>
                    <a:srgbClr val="FFFFFF"/>
                  </a:solidFill>
                  <a:latin typeface="Poppins Semi-Bold"/>
                  <a:ea typeface="Poppins Semi-Bold"/>
                  <a:cs typeface="Poppins Semi-Bold"/>
                  <a:sym typeface="Poppins Semi-Bold"/>
                </a:rPr>
                <a:t>choose one behaviour to improve personally and one agreement to establish with their team.</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5" id="15"/>
          <p:cNvSpPr txBox="true"/>
          <p:nvPr/>
        </p:nvSpPr>
        <p:spPr>
          <a:xfrm rot="0">
            <a:off x="2285300" y="3116256"/>
            <a:ext cx="13388019" cy="888928"/>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Twelve scenarios. They get harder as you go. Move to the corner that matches your call, then be ready to say </a:t>
            </a:r>
            <a:r>
              <a:rPr lang="en-US" sz="3397" b="true">
                <a:solidFill>
                  <a:srgbClr val="FFFFFF"/>
                </a:solidFill>
                <a:latin typeface="Poppins Ultra-Bold"/>
                <a:ea typeface="Poppins Ultra-Bold"/>
                <a:cs typeface="Poppins Ultra-Bold"/>
                <a:sym typeface="Poppins Ultra-Bold"/>
              </a:rPr>
              <a:t>why.</a:t>
            </a:r>
          </a:p>
        </p:txBody>
      </p:sp>
      <p:grpSp>
        <p:nvGrpSpPr>
          <p:cNvPr name="Group 16" id="16"/>
          <p:cNvGrpSpPr/>
          <p:nvPr/>
        </p:nvGrpSpPr>
        <p:grpSpPr>
          <a:xfrm rot="0">
            <a:off x="2560397" y="1028700"/>
            <a:ext cx="14158550" cy="2197917"/>
            <a:chOff x="0" y="0"/>
            <a:chExt cx="18878067" cy="2930556"/>
          </a:xfrm>
        </p:grpSpPr>
        <p:sp>
          <p:nvSpPr>
            <p:cNvPr name="TextBox 17" id="17"/>
            <p:cNvSpPr txBox="true"/>
            <p:nvPr/>
          </p:nvSpPr>
          <p:spPr>
            <a:xfrm rot="0">
              <a:off x="0" y="171450"/>
              <a:ext cx="8270804" cy="2269058"/>
            </a:xfrm>
            <a:prstGeom prst="rect">
              <a:avLst/>
            </a:prstGeom>
          </p:spPr>
          <p:txBody>
            <a:bodyPr anchor="t" rtlCol="false" tIns="0" lIns="0" bIns="0" rIns="0">
              <a:spAutoFit/>
            </a:bodyPr>
            <a:lstStyle/>
            <a:p>
              <a:pPr algn="l">
                <a:lnSpc>
                  <a:spcPts val="11447"/>
                </a:lnSpc>
              </a:pPr>
              <a:r>
                <a:rPr lang="en-US" sz="12049" b="true">
                  <a:solidFill>
                    <a:srgbClr val="FFFFFF"/>
                  </a:solidFill>
                  <a:latin typeface="Poppins Heavy"/>
                  <a:ea typeface="Poppins Heavy"/>
                  <a:cs typeface="Poppins Heavy"/>
                  <a:sym typeface="Poppins Heavy"/>
                </a:rPr>
                <a:t>HOW IT</a:t>
              </a:r>
            </a:p>
          </p:txBody>
        </p:sp>
        <p:grpSp>
          <p:nvGrpSpPr>
            <p:cNvPr name="Group 18" id="18"/>
            <p:cNvGrpSpPr/>
            <p:nvPr/>
          </p:nvGrpSpPr>
          <p:grpSpPr>
            <a:xfrm rot="158860">
              <a:off x="7907035" y="420106"/>
              <a:ext cx="9448226" cy="2036940"/>
              <a:chOff x="0" y="0"/>
              <a:chExt cx="1284328" cy="276888"/>
            </a:xfrm>
          </p:grpSpPr>
          <p:sp>
            <p:nvSpPr>
              <p:cNvPr name="Freeform 19" id="19"/>
              <p:cNvSpPr/>
              <p:nvPr/>
            </p:nvSpPr>
            <p:spPr>
              <a:xfrm flipH="false" flipV="false" rot="0">
                <a:off x="0" y="0"/>
                <a:ext cx="1284328" cy="276888"/>
              </a:xfrm>
              <a:custGeom>
                <a:avLst/>
                <a:gdLst/>
                <a:ahLst/>
                <a:cxnLst/>
                <a:rect r="r" b="b" t="t" l="l"/>
                <a:pathLst>
                  <a:path h="276888" w="1284328">
                    <a:moveTo>
                      <a:pt x="16217" y="0"/>
                    </a:moveTo>
                    <a:lnTo>
                      <a:pt x="1268110" y="0"/>
                    </a:lnTo>
                    <a:cubicBezTo>
                      <a:pt x="1272412" y="0"/>
                      <a:pt x="1276537" y="1709"/>
                      <a:pt x="1279578" y="4750"/>
                    </a:cubicBezTo>
                    <a:cubicBezTo>
                      <a:pt x="1282619" y="7791"/>
                      <a:pt x="1284328" y="11916"/>
                      <a:pt x="1284328" y="16217"/>
                    </a:cubicBezTo>
                    <a:lnTo>
                      <a:pt x="1284328" y="260670"/>
                    </a:lnTo>
                    <a:cubicBezTo>
                      <a:pt x="1284328" y="269627"/>
                      <a:pt x="1277067" y="276888"/>
                      <a:pt x="1268110" y="276888"/>
                    </a:cubicBezTo>
                    <a:lnTo>
                      <a:pt x="16217" y="276888"/>
                    </a:lnTo>
                    <a:cubicBezTo>
                      <a:pt x="7261" y="276888"/>
                      <a:pt x="0" y="269627"/>
                      <a:pt x="0" y="260670"/>
                    </a:cubicBezTo>
                    <a:lnTo>
                      <a:pt x="0" y="16217"/>
                    </a:lnTo>
                    <a:cubicBezTo>
                      <a:pt x="0" y="11916"/>
                      <a:pt x="1709" y="7791"/>
                      <a:pt x="4750" y="4750"/>
                    </a:cubicBezTo>
                    <a:cubicBezTo>
                      <a:pt x="7791" y="1709"/>
                      <a:pt x="11916" y="0"/>
                      <a:pt x="16217" y="0"/>
                    </a:cubicBezTo>
                    <a:close/>
                  </a:path>
                </a:pathLst>
              </a:custGeom>
              <a:gradFill rotWithShape="true">
                <a:gsLst>
                  <a:gs pos="0">
                    <a:srgbClr val="841F0B">
                      <a:alpha val="100000"/>
                    </a:srgbClr>
                  </a:gs>
                  <a:gs pos="100000">
                    <a:srgbClr val="DA4610">
                      <a:alpha val="100000"/>
                    </a:srgbClr>
                  </a:gs>
                </a:gsLst>
                <a:lin ang="0"/>
              </a:gradFill>
            </p:spPr>
          </p:sp>
          <p:sp>
            <p:nvSpPr>
              <p:cNvPr name="TextBox 20" id="20"/>
              <p:cNvSpPr txBox="true"/>
              <p:nvPr/>
            </p:nvSpPr>
            <p:spPr>
              <a:xfrm>
                <a:off x="0" y="28575"/>
                <a:ext cx="1284328" cy="248313"/>
              </a:xfrm>
              <a:prstGeom prst="rect">
                <a:avLst/>
              </a:prstGeom>
            </p:spPr>
            <p:txBody>
              <a:bodyPr anchor="ctr" rtlCol="false" tIns="50800" lIns="50800" bIns="50800" rIns="50800"/>
              <a:lstStyle/>
              <a:p>
                <a:pPr algn="ctr">
                  <a:lnSpc>
                    <a:spcPts val="1919"/>
                  </a:lnSpc>
                </a:pPr>
              </a:p>
            </p:txBody>
          </p:sp>
        </p:grpSp>
        <p:sp>
          <p:nvSpPr>
            <p:cNvPr name="TextBox 21" id="21"/>
            <p:cNvSpPr txBox="true"/>
            <p:nvPr/>
          </p:nvSpPr>
          <p:spPr>
            <a:xfrm rot="158385">
              <a:off x="8127156" y="416383"/>
              <a:ext cx="10696438" cy="2269058"/>
            </a:xfrm>
            <a:prstGeom prst="rect">
              <a:avLst/>
            </a:prstGeom>
          </p:spPr>
          <p:txBody>
            <a:bodyPr anchor="t" rtlCol="false" tIns="0" lIns="0" bIns="0" rIns="0">
              <a:spAutoFit/>
            </a:bodyPr>
            <a:lstStyle/>
            <a:p>
              <a:pPr algn="l">
                <a:lnSpc>
                  <a:spcPts val="11447"/>
                </a:lnSpc>
              </a:pPr>
              <a:r>
                <a:rPr lang="en-US" sz="12049" b="true">
                  <a:solidFill>
                    <a:srgbClr val="FFFFFF"/>
                  </a:solidFill>
                  <a:latin typeface="Poppins Heavy"/>
                  <a:ea typeface="Poppins Heavy"/>
                  <a:cs typeface="Poppins Heavy"/>
                  <a:sym typeface="Poppins Heavy"/>
                </a:rPr>
                <a:t>WORKS?</a:t>
              </a:r>
            </a:p>
          </p:txBody>
        </p:sp>
      </p:grpSp>
      <p:sp>
        <p:nvSpPr>
          <p:cNvPr name="AutoShape 22" id="22"/>
          <p:cNvSpPr/>
          <p:nvPr/>
        </p:nvSpPr>
        <p:spPr>
          <a:xfrm>
            <a:off x="2598760" y="2786166"/>
            <a:ext cx="5504384" cy="0"/>
          </a:xfrm>
          <a:prstGeom prst="line">
            <a:avLst/>
          </a:prstGeom>
          <a:ln cap="flat" w="66675">
            <a:solidFill>
              <a:srgbClr val="FFFFFF"/>
            </a:solidFill>
            <a:prstDash val="solid"/>
            <a:headEnd type="none" len="sm" w="sm"/>
            <a:tailEnd type="none" len="sm" w="sm"/>
          </a:ln>
        </p:spPr>
      </p:sp>
      <p:grpSp>
        <p:nvGrpSpPr>
          <p:cNvPr name="Group 23" id="23"/>
          <p:cNvGrpSpPr/>
          <p:nvPr/>
        </p:nvGrpSpPr>
        <p:grpSpPr>
          <a:xfrm rot="0">
            <a:off x="686305" y="4319509"/>
            <a:ext cx="10920785" cy="4311423"/>
            <a:chOff x="0" y="0"/>
            <a:chExt cx="14561047" cy="5748564"/>
          </a:xfrm>
        </p:grpSpPr>
        <p:grpSp>
          <p:nvGrpSpPr>
            <p:cNvPr name="Group 24" id="24"/>
            <p:cNvGrpSpPr/>
            <p:nvPr/>
          </p:nvGrpSpPr>
          <p:grpSpPr>
            <a:xfrm rot="0">
              <a:off x="898827" y="249011"/>
              <a:ext cx="13662219" cy="1348916"/>
              <a:chOff x="0" y="0"/>
              <a:chExt cx="526852" cy="52018"/>
            </a:xfrm>
          </p:grpSpPr>
          <p:sp>
            <p:nvSpPr>
              <p:cNvPr name="Freeform 25" id="25"/>
              <p:cNvSpPr/>
              <p:nvPr/>
            </p:nvSpPr>
            <p:spPr>
              <a:xfrm flipH="false" flipV="false" rot="0">
                <a:off x="0" y="0"/>
                <a:ext cx="526852" cy="52018"/>
              </a:xfrm>
              <a:custGeom>
                <a:avLst/>
                <a:gdLst/>
                <a:ahLst/>
                <a:cxnLst/>
                <a:rect r="r" b="b" t="t" l="l"/>
                <a:pathLst>
                  <a:path h="52018" w="526852">
                    <a:moveTo>
                      <a:pt x="26009" y="0"/>
                    </a:moveTo>
                    <a:lnTo>
                      <a:pt x="500843" y="0"/>
                    </a:lnTo>
                    <a:cubicBezTo>
                      <a:pt x="507741" y="0"/>
                      <a:pt x="514356" y="2740"/>
                      <a:pt x="519234" y="7618"/>
                    </a:cubicBezTo>
                    <a:cubicBezTo>
                      <a:pt x="524112" y="12495"/>
                      <a:pt x="526852" y="19111"/>
                      <a:pt x="526852" y="26009"/>
                    </a:cubicBezTo>
                    <a:lnTo>
                      <a:pt x="526852" y="26009"/>
                    </a:lnTo>
                    <a:cubicBezTo>
                      <a:pt x="526852" y="40373"/>
                      <a:pt x="515207" y="52018"/>
                      <a:pt x="500843" y="52018"/>
                    </a:cubicBezTo>
                    <a:lnTo>
                      <a:pt x="26009" y="52018"/>
                    </a:lnTo>
                    <a:cubicBezTo>
                      <a:pt x="19111" y="52018"/>
                      <a:pt x="12495" y="49278"/>
                      <a:pt x="7618" y="44400"/>
                    </a:cubicBezTo>
                    <a:cubicBezTo>
                      <a:pt x="2740" y="39522"/>
                      <a:pt x="0" y="32907"/>
                      <a:pt x="0" y="26009"/>
                    </a:cubicBezTo>
                    <a:lnTo>
                      <a:pt x="0" y="26009"/>
                    </a:lnTo>
                    <a:cubicBezTo>
                      <a:pt x="0" y="19111"/>
                      <a:pt x="2740" y="12495"/>
                      <a:pt x="7618" y="7618"/>
                    </a:cubicBezTo>
                    <a:cubicBezTo>
                      <a:pt x="12495" y="2740"/>
                      <a:pt x="19111" y="0"/>
                      <a:pt x="26009" y="0"/>
                    </a:cubicBezTo>
                    <a:close/>
                  </a:path>
                </a:pathLst>
              </a:custGeom>
              <a:solidFill>
                <a:srgbClr val="FFFFFF"/>
              </a:solidFill>
            </p:spPr>
          </p:sp>
          <p:sp>
            <p:nvSpPr>
              <p:cNvPr name="TextBox 26" id="26"/>
              <p:cNvSpPr txBox="true"/>
              <p:nvPr/>
            </p:nvSpPr>
            <p:spPr>
              <a:xfrm>
                <a:off x="0" y="28575"/>
                <a:ext cx="526852" cy="23443"/>
              </a:xfrm>
              <a:prstGeom prst="rect">
                <a:avLst/>
              </a:prstGeom>
            </p:spPr>
            <p:txBody>
              <a:bodyPr anchor="ctr" rtlCol="false" tIns="50800" lIns="50800" bIns="50800" rIns="50800"/>
              <a:lstStyle/>
              <a:p>
                <a:pPr algn="ctr">
                  <a:lnSpc>
                    <a:spcPts val="1919"/>
                  </a:lnSpc>
                </a:pPr>
              </a:p>
            </p:txBody>
          </p:sp>
        </p:grpSp>
        <p:grpSp>
          <p:nvGrpSpPr>
            <p:cNvPr name="Group 27" id="27"/>
            <p:cNvGrpSpPr/>
            <p:nvPr/>
          </p:nvGrpSpPr>
          <p:grpSpPr>
            <a:xfrm rot="0">
              <a:off x="0" y="0"/>
              <a:ext cx="1797655" cy="1797655"/>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9" id="29"/>
              <p:cNvSpPr txBox="true"/>
              <p:nvPr/>
            </p:nvSpPr>
            <p:spPr>
              <a:xfrm>
                <a:off x="76200" y="104775"/>
                <a:ext cx="660400" cy="631825"/>
              </a:xfrm>
              <a:prstGeom prst="rect">
                <a:avLst/>
              </a:prstGeom>
            </p:spPr>
            <p:txBody>
              <a:bodyPr anchor="ctr" rtlCol="false" tIns="50800" lIns="50800" bIns="50800" rIns="50800"/>
              <a:lstStyle/>
              <a:p>
                <a:pPr algn="ctr">
                  <a:lnSpc>
                    <a:spcPts val="1919"/>
                  </a:lnSpc>
                </a:pPr>
              </a:p>
            </p:txBody>
          </p:sp>
        </p:grpSp>
        <p:sp>
          <p:nvSpPr>
            <p:cNvPr name="TextBox 30" id="30"/>
            <p:cNvSpPr txBox="true"/>
            <p:nvPr/>
          </p:nvSpPr>
          <p:spPr>
            <a:xfrm rot="0">
              <a:off x="2158504" y="467133"/>
              <a:ext cx="12102640" cy="855133"/>
            </a:xfrm>
            <a:prstGeom prst="rect">
              <a:avLst/>
            </a:prstGeom>
          </p:spPr>
          <p:txBody>
            <a:bodyPr anchor="t" rtlCol="false" tIns="0" lIns="0" bIns="0" rIns="0">
              <a:spAutoFit/>
            </a:bodyPr>
            <a:lstStyle/>
            <a:p>
              <a:pPr algn="l">
                <a:lnSpc>
                  <a:spcPts val="2374"/>
                </a:lnSpc>
              </a:pPr>
              <a:r>
                <a:rPr lang="en-US" sz="2499" b="true">
                  <a:gradFill>
                    <a:gsLst>
                      <a:gs pos="0">
                        <a:srgbClr val="841F0B">
                          <a:alpha val="100000"/>
                        </a:srgbClr>
                      </a:gs>
                      <a:gs pos="100000">
                        <a:srgbClr val="DA4610">
                          <a:alpha val="100000"/>
                        </a:srgbClr>
                      </a:gs>
                    </a:gsLst>
                    <a:lin ang="0"/>
                  </a:gradFill>
                  <a:latin typeface="Poppins Heavy"/>
                  <a:ea typeface="Poppins Heavy"/>
                  <a:cs typeface="Poppins Heavy"/>
                  <a:sym typeface="Poppins Heavy"/>
                </a:rPr>
                <a:t>Read the scenario:</a:t>
              </a:r>
              <a:r>
                <a:rPr lang="en-US" sz="2499" b="true">
                  <a:gradFill>
                    <a:gsLst>
                      <a:gs pos="0">
                        <a:srgbClr val="841F0B">
                          <a:alpha val="100000"/>
                        </a:srgbClr>
                      </a:gs>
                      <a:gs pos="100000">
                        <a:srgbClr val="DA4610">
                          <a:alpha val="100000"/>
                        </a:srgbClr>
                      </a:gs>
                    </a:gsLst>
                    <a:lin ang="0"/>
                  </a:gradFill>
                  <a:latin typeface="Poppins Semi-Bold"/>
                  <a:ea typeface="Poppins Semi-Bold"/>
                  <a:cs typeface="Poppins Semi-Bold"/>
                  <a:sym typeface="Poppins Semi-Bold"/>
                </a:rPr>
                <a:t> You get one behaviour from a group assignment. That is all the information you have.</a:t>
              </a:r>
            </a:p>
          </p:txBody>
        </p:sp>
        <p:grpSp>
          <p:nvGrpSpPr>
            <p:cNvPr name="Group 31" id="31"/>
            <p:cNvGrpSpPr/>
            <p:nvPr/>
          </p:nvGrpSpPr>
          <p:grpSpPr>
            <a:xfrm rot="0">
              <a:off x="898827" y="2224465"/>
              <a:ext cx="13662219" cy="1348916"/>
              <a:chOff x="0" y="0"/>
              <a:chExt cx="526852" cy="52018"/>
            </a:xfrm>
          </p:grpSpPr>
          <p:sp>
            <p:nvSpPr>
              <p:cNvPr name="Freeform 32" id="32"/>
              <p:cNvSpPr/>
              <p:nvPr/>
            </p:nvSpPr>
            <p:spPr>
              <a:xfrm flipH="false" flipV="false" rot="0">
                <a:off x="0" y="0"/>
                <a:ext cx="526852" cy="52018"/>
              </a:xfrm>
              <a:custGeom>
                <a:avLst/>
                <a:gdLst/>
                <a:ahLst/>
                <a:cxnLst/>
                <a:rect r="r" b="b" t="t" l="l"/>
                <a:pathLst>
                  <a:path h="52018" w="526852">
                    <a:moveTo>
                      <a:pt x="26009" y="0"/>
                    </a:moveTo>
                    <a:lnTo>
                      <a:pt x="500843" y="0"/>
                    </a:lnTo>
                    <a:cubicBezTo>
                      <a:pt x="507741" y="0"/>
                      <a:pt x="514356" y="2740"/>
                      <a:pt x="519234" y="7618"/>
                    </a:cubicBezTo>
                    <a:cubicBezTo>
                      <a:pt x="524112" y="12495"/>
                      <a:pt x="526852" y="19111"/>
                      <a:pt x="526852" y="26009"/>
                    </a:cubicBezTo>
                    <a:lnTo>
                      <a:pt x="526852" y="26009"/>
                    </a:lnTo>
                    <a:cubicBezTo>
                      <a:pt x="526852" y="40373"/>
                      <a:pt x="515207" y="52018"/>
                      <a:pt x="500843" y="52018"/>
                    </a:cubicBezTo>
                    <a:lnTo>
                      <a:pt x="26009" y="52018"/>
                    </a:lnTo>
                    <a:cubicBezTo>
                      <a:pt x="19111" y="52018"/>
                      <a:pt x="12495" y="49278"/>
                      <a:pt x="7618" y="44400"/>
                    </a:cubicBezTo>
                    <a:cubicBezTo>
                      <a:pt x="2740" y="39522"/>
                      <a:pt x="0" y="32907"/>
                      <a:pt x="0" y="26009"/>
                    </a:cubicBezTo>
                    <a:lnTo>
                      <a:pt x="0" y="26009"/>
                    </a:lnTo>
                    <a:cubicBezTo>
                      <a:pt x="0" y="19111"/>
                      <a:pt x="2740" y="12495"/>
                      <a:pt x="7618" y="7618"/>
                    </a:cubicBezTo>
                    <a:cubicBezTo>
                      <a:pt x="12495" y="2740"/>
                      <a:pt x="19111" y="0"/>
                      <a:pt x="26009" y="0"/>
                    </a:cubicBezTo>
                    <a:close/>
                  </a:path>
                </a:pathLst>
              </a:custGeom>
              <a:solidFill>
                <a:srgbClr val="FFFFFF"/>
              </a:solidFill>
            </p:spPr>
          </p:sp>
          <p:sp>
            <p:nvSpPr>
              <p:cNvPr name="TextBox 33" id="33"/>
              <p:cNvSpPr txBox="true"/>
              <p:nvPr/>
            </p:nvSpPr>
            <p:spPr>
              <a:xfrm>
                <a:off x="0" y="28575"/>
                <a:ext cx="526852" cy="23443"/>
              </a:xfrm>
              <a:prstGeom prst="rect">
                <a:avLst/>
              </a:prstGeom>
            </p:spPr>
            <p:txBody>
              <a:bodyPr anchor="ctr" rtlCol="false" tIns="50800" lIns="50800" bIns="50800" rIns="50800"/>
              <a:lstStyle/>
              <a:p>
                <a:pPr algn="ctr">
                  <a:lnSpc>
                    <a:spcPts val="1919"/>
                  </a:lnSpc>
                </a:pPr>
              </a:p>
            </p:txBody>
          </p:sp>
        </p:grpSp>
        <p:grpSp>
          <p:nvGrpSpPr>
            <p:cNvPr name="Group 34" id="34"/>
            <p:cNvGrpSpPr/>
            <p:nvPr/>
          </p:nvGrpSpPr>
          <p:grpSpPr>
            <a:xfrm rot="0">
              <a:off x="0" y="1975455"/>
              <a:ext cx="1797655" cy="1797655"/>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6" id="36"/>
              <p:cNvSpPr txBox="true"/>
              <p:nvPr/>
            </p:nvSpPr>
            <p:spPr>
              <a:xfrm>
                <a:off x="76200" y="104775"/>
                <a:ext cx="660400" cy="631825"/>
              </a:xfrm>
              <a:prstGeom prst="rect">
                <a:avLst/>
              </a:prstGeom>
            </p:spPr>
            <p:txBody>
              <a:bodyPr anchor="ctr" rtlCol="false" tIns="50800" lIns="50800" bIns="50800" rIns="50800"/>
              <a:lstStyle/>
              <a:p>
                <a:pPr algn="ctr">
                  <a:lnSpc>
                    <a:spcPts val="1919"/>
                  </a:lnSpc>
                </a:pPr>
              </a:p>
            </p:txBody>
          </p:sp>
        </p:grpSp>
        <p:sp>
          <p:nvSpPr>
            <p:cNvPr name="TextBox 37" id="37"/>
            <p:cNvSpPr txBox="true"/>
            <p:nvPr/>
          </p:nvSpPr>
          <p:spPr>
            <a:xfrm rot="0">
              <a:off x="2158504" y="2442587"/>
              <a:ext cx="12102640" cy="855133"/>
            </a:xfrm>
            <a:prstGeom prst="rect">
              <a:avLst/>
            </a:prstGeom>
          </p:spPr>
          <p:txBody>
            <a:bodyPr anchor="t" rtlCol="false" tIns="0" lIns="0" bIns="0" rIns="0">
              <a:spAutoFit/>
            </a:bodyPr>
            <a:lstStyle/>
            <a:p>
              <a:pPr algn="l">
                <a:lnSpc>
                  <a:spcPts val="2374"/>
                </a:lnSpc>
              </a:pPr>
              <a:r>
                <a:rPr lang="en-US" sz="2499" b="true">
                  <a:gradFill>
                    <a:gsLst>
                      <a:gs pos="0">
                        <a:srgbClr val="841F0B">
                          <a:alpha val="100000"/>
                        </a:srgbClr>
                      </a:gs>
                      <a:gs pos="100000">
                        <a:srgbClr val="DA4610">
                          <a:alpha val="100000"/>
                        </a:srgbClr>
                      </a:gs>
                    </a:gsLst>
                    <a:lin ang="0"/>
                  </a:gradFill>
                  <a:latin typeface="Poppins Heavy"/>
                  <a:ea typeface="Poppins Heavy"/>
                  <a:cs typeface="Poppins Heavy"/>
                  <a:sym typeface="Poppins Heavy"/>
                </a:rPr>
                <a:t>Move: </a:t>
              </a:r>
              <a:r>
                <a:rPr lang="en-US" sz="2499" b="true">
                  <a:gradFill>
                    <a:gsLst>
                      <a:gs pos="0">
                        <a:srgbClr val="841F0B">
                          <a:alpha val="100000"/>
                        </a:srgbClr>
                      </a:gs>
                      <a:gs pos="100000">
                        <a:srgbClr val="DA4610">
                          <a:alpha val="100000"/>
                        </a:srgbClr>
                      </a:gs>
                    </a:gsLst>
                    <a:lin ang="0"/>
                  </a:gradFill>
                  <a:latin typeface="Poppins Semi-Bold"/>
                  <a:ea typeface="Poppins Semi-Bold"/>
                  <a:cs typeface="Poppins Semi-Bold"/>
                  <a:sym typeface="Poppins Semi-Bold"/>
                </a:rPr>
                <a:t>Go to RED, GREEN, or the DEPENDS zone in the middle. No standing between zones. </a:t>
              </a:r>
            </a:p>
          </p:txBody>
        </p:sp>
        <p:sp>
          <p:nvSpPr>
            <p:cNvPr name="Freeform 38" id="38"/>
            <p:cNvSpPr/>
            <p:nvPr/>
          </p:nvSpPr>
          <p:spPr>
            <a:xfrm flipH="false" flipV="false" rot="0">
              <a:off x="240617" y="2561803"/>
              <a:ext cx="1343993" cy="624957"/>
            </a:xfrm>
            <a:custGeom>
              <a:avLst/>
              <a:gdLst/>
              <a:ahLst/>
              <a:cxnLst/>
              <a:rect r="r" b="b" t="t" l="l"/>
              <a:pathLst>
                <a:path h="624957" w="1343993">
                  <a:moveTo>
                    <a:pt x="0" y="0"/>
                  </a:moveTo>
                  <a:lnTo>
                    <a:pt x="1343993" y="0"/>
                  </a:lnTo>
                  <a:lnTo>
                    <a:pt x="1343993" y="624957"/>
                  </a:lnTo>
                  <a:lnTo>
                    <a:pt x="0" y="62495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39" id="39"/>
            <p:cNvGrpSpPr/>
            <p:nvPr/>
          </p:nvGrpSpPr>
          <p:grpSpPr>
            <a:xfrm rot="0">
              <a:off x="898827" y="4199920"/>
              <a:ext cx="13662219" cy="1348916"/>
              <a:chOff x="0" y="0"/>
              <a:chExt cx="526852" cy="52018"/>
            </a:xfrm>
          </p:grpSpPr>
          <p:sp>
            <p:nvSpPr>
              <p:cNvPr name="Freeform 40" id="40"/>
              <p:cNvSpPr/>
              <p:nvPr/>
            </p:nvSpPr>
            <p:spPr>
              <a:xfrm flipH="false" flipV="false" rot="0">
                <a:off x="0" y="0"/>
                <a:ext cx="526852" cy="52018"/>
              </a:xfrm>
              <a:custGeom>
                <a:avLst/>
                <a:gdLst/>
                <a:ahLst/>
                <a:cxnLst/>
                <a:rect r="r" b="b" t="t" l="l"/>
                <a:pathLst>
                  <a:path h="52018" w="526852">
                    <a:moveTo>
                      <a:pt x="26009" y="0"/>
                    </a:moveTo>
                    <a:lnTo>
                      <a:pt x="500843" y="0"/>
                    </a:lnTo>
                    <a:cubicBezTo>
                      <a:pt x="507741" y="0"/>
                      <a:pt x="514356" y="2740"/>
                      <a:pt x="519234" y="7618"/>
                    </a:cubicBezTo>
                    <a:cubicBezTo>
                      <a:pt x="524112" y="12495"/>
                      <a:pt x="526852" y="19111"/>
                      <a:pt x="526852" y="26009"/>
                    </a:cubicBezTo>
                    <a:lnTo>
                      <a:pt x="526852" y="26009"/>
                    </a:lnTo>
                    <a:cubicBezTo>
                      <a:pt x="526852" y="40373"/>
                      <a:pt x="515207" y="52018"/>
                      <a:pt x="500843" y="52018"/>
                    </a:cubicBezTo>
                    <a:lnTo>
                      <a:pt x="26009" y="52018"/>
                    </a:lnTo>
                    <a:cubicBezTo>
                      <a:pt x="19111" y="52018"/>
                      <a:pt x="12495" y="49278"/>
                      <a:pt x="7618" y="44400"/>
                    </a:cubicBezTo>
                    <a:cubicBezTo>
                      <a:pt x="2740" y="39522"/>
                      <a:pt x="0" y="32907"/>
                      <a:pt x="0" y="26009"/>
                    </a:cubicBezTo>
                    <a:lnTo>
                      <a:pt x="0" y="26009"/>
                    </a:lnTo>
                    <a:cubicBezTo>
                      <a:pt x="0" y="19111"/>
                      <a:pt x="2740" y="12495"/>
                      <a:pt x="7618" y="7618"/>
                    </a:cubicBezTo>
                    <a:cubicBezTo>
                      <a:pt x="12495" y="2740"/>
                      <a:pt x="19111" y="0"/>
                      <a:pt x="26009" y="0"/>
                    </a:cubicBezTo>
                    <a:close/>
                  </a:path>
                </a:pathLst>
              </a:custGeom>
              <a:solidFill>
                <a:srgbClr val="FFFFFF"/>
              </a:solidFill>
            </p:spPr>
          </p:sp>
          <p:sp>
            <p:nvSpPr>
              <p:cNvPr name="TextBox 41" id="41"/>
              <p:cNvSpPr txBox="true"/>
              <p:nvPr/>
            </p:nvSpPr>
            <p:spPr>
              <a:xfrm>
                <a:off x="0" y="28575"/>
                <a:ext cx="526852" cy="23443"/>
              </a:xfrm>
              <a:prstGeom prst="rect">
                <a:avLst/>
              </a:prstGeom>
            </p:spPr>
            <p:txBody>
              <a:bodyPr anchor="ctr" rtlCol="false" tIns="50800" lIns="50800" bIns="50800" rIns="50800"/>
              <a:lstStyle/>
              <a:p>
                <a:pPr algn="ctr">
                  <a:lnSpc>
                    <a:spcPts val="1919"/>
                  </a:lnSpc>
                </a:pPr>
              </a:p>
            </p:txBody>
          </p:sp>
        </p:grpSp>
        <p:grpSp>
          <p:nvGrpSpPr>
            <p:cNvPr name="Group 42" id="42"/>
            <p:cNvGrpSpPr/>
            <p:nvPr/>
          </p:nvGrpSpPr>
          <p:grpSpPr>
            <a:xfrm rot="0">
              <a:off x="0" y="3950909"/>
              <a:ext cx="1797655" cy="1797655"/>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4" id="44"/>
              <p:cNvSpPr txBox="true"/>
              <p:nvPr/>
            </p:nvSpPr>
            <p:spPr>
              <a:xfrm>
                <a:off x="76200" y="104775"/>
                <a:ext cx="660400" cy="631825"/>
              </a:xfrm>
              <a:prstGeom prst="rect">
                <a:avLst/>
              </a:prstGeom>
            </p:spPr>
            <p:txBody>
              <a:bodyPr anchor="ctr" rtlCol="false" tIns="50800" lIns="50800" bIns="50800" rIns="50800"/>
              <a:lstStyle/>
              <a:p>
                <a:pPr algn="ctr">
                  <a:lnSpc>
                    <a:spcPts val="1919"/>
                  </a:lnSpc>
                </a:pPr>
              </a:p>
            </p:txBody>
          </p:sp>
        </p:grpSp>
        <p:sp>
          <p:nvSpPr>
            <p:cNvPr name="TextBox 45" id="45"/>
            <p:cNvSpPr txBox="true"/>
            <p:nvPr/>
          </p:nvSpPr>
          <p:spPr>
            <a:xfrm rot="0">
              <a:off x="2158504" y="4418042"/>
              <a:ext cx="12102640" cy="855133"/>
            </a:xfrm>
            <a:prstGeom prst="rect">
              <a:avLst/>
            </a:prstGeom>
          </p:spPr>
          <p:txBody>
            <a:bodyPr anchor="t" rtlCol="false" tIns="0" lIns="0" bIns="0" rIns="0">
              <a:spAutoFit/>
            </a:bodyPr>
            <a:lstStyle/>
            <a:p>
              <a:pPr algn="l">
                <a:lnSpc>
                  <a:spcPts val="2374"/>
                </a:lnSpc>
              </a:pPr>
              <a:r>
                <a:rPr lang="en-US" sz="2499" b="true">
                  <a:gradFill>
                    <a:gsLst>
                      <a:gs pos="0">
                        <a:srgbClr val="841F0B">
                          <a:alpha val="100000"/>
                        </a:srgbClr>
                      </a:gs>
                      <a:gs pos="100000">
                        <a:srgbClr val="DA4610">
                          <a:alpha val="100000"/>
                        </a:srgbClr>
                      </a:gs>
                    </a:gsLst>
                    <a:lin ang="0"/>
                  </a:gradFill>
                  <a:latin typeface="Poppins Heavy"/>
                  <a:ea typeface="Poppins Heavy"/>
                  <a:cs typeface="Poppins Heavy"/>
                  <a:sym typeface="Poppins Heavy"/>
                </a:rPr>
                <a:t>Defend it: </a:t>
              </a:r>
              <a:r>
                <a:rPr lang="en-US" sz="2499" b="true">
                  <a:gradFill>
                    <a:gsLst>
                      <a:gs pos="0">
                        <a:srgbClr val="841F0B">
                          <a:alpha val="100000"/>
                        </a:srgbClr>
                      </a:gs>
                      <a:gs pos="100000">
                        <a:srgbClr val="DA4610">
                          <a:alpha val="100000"/>
                        </a:srgbClr>
                      </a:gs>
                    </a:gsLst>
                    <a:lin ang="0"/>
                  </a:gradFill>
                  <a:latin typeface="Poppins Semi-Bold"/>
                  <a:ea typeface="Poppins Semi-Bold"/>
                  <a:cs typeface="Poppins Semi-Bold"/>
                  <a:sym typeface="Poppins Semi-Bold"/>
                </a:rPr>
                <a:t>A few people say why. Smallest group goes first.</a:t>
              </a:r>
            </a:p>
          </p:txBody>
        </p:sp>
        <p:sp>
          <p:nvSpPr>
            <p:cNvPr name="Freeform 46" id="46"/>
            <p:cNvSpPr/>
            <p:nvPr/>
          </p:nvSpPr>
          <p:spPr>
            <a:xfrm flipH="false" flipV="false" rot="0">
              <a:off x="284131" y="4281475"/>
              <a:ext cx="1248928" cy="1136524"/>
            </a:xfrm>
            <a:custGeom>
              <a:avLst/>
              <a:gdLst/>
              <a:ahLst/>
              <a:cxnLst/>
              <a:rect r="r" b="b" t="t" l="l"/>
              <a:pathLst>
                <a:path h="1136524" w="1248928">
                  <a:moveTo>
                    <a:pt x="0" y="0"/>
                  </a:moveTo>
                  <a:lnTo>
                    <a:pt x="1248928" y="0"/>
                  </a:lnTo>
                  <a:lnTo>
                    <a:pt x="1248928" y="1136524"/>
                  </a:lnTo>
                  <a:lnTo>
                    <a:pt x="0" y="11365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47" id="47"/>
            <p:cNvSpPr/>
            <p:nvPr/>
          </p:nvSpPr>
          <p:spPr>
            <a:xfrm flipH="false" flipV="false" rot="0">
              <a:off x="367357" y="276818"/>
              <a:ext cx="1075327" cy="1156265"/>
            </a:xfrm>
            <a:custGeom>
              <a:avLst/>
              <a:gdLst/>
              <a:ahLst/>
              <a:cxnLst/>
              <a:rect r="r" b="b" t="t" l="l"/>
              <a:pathLst>
                <a:path h="1156265" w="1075327">
                  <a:moveTo>
                    <a:pt x="0" y="0"/>
                  </a:moveTo>
                  <a:lnTo>
                    <a:pt x="1075327" y="0"/>
                  </a:lnTo>
                  <a:lnTo>
                    <a:pt x="1075327" y="1156265"/>
                  </a:lnTo>
                  <a:lnTo>
                    <a:pt x="0" y="1156265"/>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grpSp>
        <p:nvGrpSpPr>
          <p:cNvPr name="Group 48" id="48"/>
          <p:cNvGrpSpPr/>
          <p:nvPr/>
        </p:nvGrpSpPr>
        <p:grpSpPr>
          <a:xfrm rot="0">
            <a:off x="12046113" y="4414759"/>
            <a:ext cx="5213187" cy="4182329"/>
            <a:chOff x="0" y="0"/>
            <a:chExt cx="460944" cy="369797"/>
          </a:xfrm>
        </p:grpSpPr>
        <p:sp>
          <p:nvSpPr>
            <p:cNvPr name="Freeform 49" id="49"/>
            <p:cNvSpPr/>
            <p:nvPr/>
          </p:nvSpPr>
          <p:spPr>
            <a:xfrm flipH="false" flipV="false" rot="0">
              <a:off x="0" y="0"/>
              <a:ext cx="460944" cy="369797"/>
            </a:xfrm>
            <a:custGeom>
              <a:avLst/>
              <a:gdLst/>
              <a:ahLst/>
              <a:cxnLst/>
              <a:rect r="r" b="b" t="t" l="l"/>
              <a:pathLst>
                <a:path h="369797" w="460944">
                  <a:moveTo>
                    <a:pt x="52209" y="0"/>
                  </a:moveTo>
                  <a:lnTo>
                    <a:pt x="408735" y="0"/>
                  </a:lnTo>
                  <a:cubicBezTo>
                    <a:pt x="437569" y="0"/>
                    <a:pt x="460944" y="23375"/>
                    <a:pt x="460944" y="52209"/>
                  </a:cubicBezTo>
                  <a:lnTo>
                    <a:pt x="460944" y="317588"/>
                  </a:lnTo>
                  <a:cubicBezTo>
                    <a:pt x="460944" y="331434"/>
                    <a:pt x="455444" y="344714"/>
                    <a:pt x="445653" y="354505"/>
                  </a:cubicBezTo>
                  <a:cubicBezTo>
                    <a:pt x="435861" y="364296"/>
                    <a:pt x="422582" y="369797"/>
                    <a:pt x="408735" y="369797"/>
                  </a:cubicBezTo>
                  <a:lnTo>
                    <a:pt x="52209" y="369797"/>
                  </a:lnTo>
                  <a:cubicBezTo>
                    <a:pt x="38363" y="369797"/>
                    <a:pt x="25083" y="364296"/>
                    <a:pt x="15292" y="354505"/>
                  </a:cubicBezTo>
                  <a:cubicBezTo>
                    <a:pt x="5501" y="344714"/>
                    <a:pt x="0" y="331434"/>
                    <a:pt x="0" y="317588"/>
                  </a:cubicBezTo>
                  <a:lnTo>
                    <a:pt x="0" y="52209"/>
                  </a:lnTo>
                  <a:cubicBezTo>
                    <a:pt x="0" y="38363"/>
                    <a:pt x="5501" y="25083"/>
                    <a:pt x="15292" y="15292"/>
                  </a:cubicBezTo>
                  <a:cubicBezTo>
                    <a:pt x="25083" y="5501"/>
                    <a:pt x="38363" y="0"/>
                    <a:pt x="52209" y="0"/>
                  </a:cubicBezTo>
                  <a:close/>
                </a:path>
              </a:pathLst>
            </a:custGeom>
            <a:gradFill rotWithShape="true">
              <a:gsLst>
                <a:gs pos="0">
                  <a:srgbClr val="85200C">
                    <a:alpha val="100000"/>
                  </a:srgbClr>
                </a:gs>
                <a:gs pos="100000">
                  <a:srgbClr val="DC4B0F">
                    <a:alpha val="100000"/>
                  </a:srgbClr>
                </a:gs>
              </a:gsLst>
              <a:lin ang="0"/>
            </a:gradFill>
          </p:spPr>
        </p:sp>
        <p:sp>
          <p:nvSpPr>
            <p:cNvPr name="TextBox 50" id="50"/>
            <p:cNvSpPr txBox="true"/>
            <p:nvPr/>
          </p:nvSpPr>
          <p:spPr>
            <a:xfrm>
              <a:off x="0" y="-38100"/>
              <a:ext cx="460944" cy="407897"/>
            </a:xfrm>
            <a:prstGeom prst="rect">
              <a:avLst/>
            </a:prstGeom>
          </p:spPr>
          <p:txBody>
            <a:bodyPr anchor="ctr" rtlCol="false" tIns="50800" lIns="50800" bIns="50800" rIns="50800"/>
            <a:lstStyle/>
            <a:p>
              <a:pPr algn="ctr">
                <a:lnSpc>
                  <a:spcPts val="2659"/>
                </a:lnSpc>
                <a:spcBef>
                  <a:spcPct val="0"/>
                </a:spcBef>
              </a:pPr>
            </a:p>
          </p:txBody>
        </p:sp>
      </p:grpSp>
      <p:grpSp>
        <p:nvGrpSpPr>
          <p:cNvPr name="Group 51" id="51"/>
          <p:cNvGrpSpPr/>
          <p:nvPr/>
        </p:nvGrpSpPr>
        <p:grpSpPr>
          <a:xfrm rot="0">
            <a:off x="12231849" y="4586209"/>
            <a:ext cx="4841714" cy="812121"/>
            <a:chOff x="0" y="0"/>
            <a:chExt cx="428099" cy="71807"/>
          </a:xfrm>
        </p:grpSpPr>
        <p:sp>
          <p:nvSpPr>
            <p:cNvPr name="Freeform 52" id="52"/>
            <p:cNvSpPr/>
            <p:nvPr/>
          </p:nvSpPr>
          <p:spPr>
            <a:xfrm flipH="false" flipV="false" rot="0">
              <a:off x="0" y="0"/>
              <a:ext cx="428099" cy="71807"/>
            </a:xfrm>
            <a:custGeom>
              <a:avLst/>
              <a:gdLst/>
              <a:ahLst/>
              <a:cxnLst/>
              <a:rect r="r" b="b" t="t" l="l"/>
              <a:pathLst>
                <a:path h="71807" w="428099">
                  <a:moveTo>
                    <a:pt x="35903" y="0"/>
                  </a:moveTo>
                  <a:lnTo>
                    <a:pt x="392196" y="0"/>
                  </a:lnTo>
                  <a:cubicBezTo>
                    <a:pt x="412025" y="0"/>
                    <a:pt x="428099" y="16075"/>
                    <a:pt x="428099" y="35903"/>
                  </a:cubicBezTo>
                  <a:lnTo>
                    <a:pt x="428099" y="35903"/>
                  </a:lnTo>
                  <a:cubicBezTo>
                    <a:pt x="428099" y="55732"/>
                    <a:pt x="412025" y="71807"/>
                    <a:pt x="392196" y="71807"/>
                  </a:cubicBezTo>
                  <a:lnTo>
                    <a:pt x="35903" y="71807"/>
                  </a:lnTo>
                  <a:cubicBezTo>
                    <a:pt x="16075" y="71807"/>
                    <a:pt x="0" y="55732"/>
                    <a:pt x="0" y="35903"/>
                  </a:cubicBezTo>
                  <a:lnTo>
                    <a:pt x="0" y="35903"/>
                  </a:lnTo>
                  <a:cubicBezTo>
                    <a:pt x="0" y="16075"/>
                    <a:pt x="16075" y="0"/>
                    <a:pt x="35903"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53" id="53"/>
            <p:cNvSpPr txBox="true"/>
            <p:nvPr/>
          </p:nvSpPr>
          <p:spPr>
            <a:xfrm>
              <a:off x="0" y="-38100"/>
              <a:ext cx="428099" cy="109907"/>
            </a:xfrm>
            <a:prstGeom prst="rect">
              <a:avLst/>
            </a:prstGeom>
          </p:spPr>
          <p:txBody>
            <a:bodyPr anchor="ctr" rtlCol="false" tIns="50800" lIns="50800" bIns="50800" rIns="50800"/>
            <a:lstStyle/>
            <a:p>
              <a:pPr algn="ctr">
                <a:lnSpc>
                  <a:spcPts val="2659"/>
                </a:lnSpc>
                <a:spcBef>
                  <a:spcPct val="0"/>
                </a:spcBef>
              </a:pPr>
            </a:p>
          </p:txBody>
        </p:sp>
      </p:grpSp>
      <p:sp>
        <p:nvSpPr>
          <p:cNvPr name="Freeform 54" id="54"/>
          <p:cNvSpPr/>
          <p:nvPr/>
        </p:nvSpPr>
        <p:spPr>
          <a:xfrm flipH="false" flipV="false" rot="2700000">
            <a:off x="11474811" y="403012"/>
            <a:ext cx="10432906" cy="6242810"/>
          </a:xfrm>
          <a:custGeom>
            <a:avLst/>
            <a:gdLst/>
            <a:ahLst/>
            <a:cxnLst/>
            <a:rect r="r" b="b" t="t" l="l"/>
            <a:pathLst>
              <a:path h="6242810" w="10432906">
                <a:moveTo>
                  <a:pt x="0" y="0"/>
                </a:moveTo>
                <a:lnTo>
                  <a:pt x="10432906" y="0"/>
                </a:lnTo>
                <a:lnTo>
                  <a:pt x="10432906" y="6242810"/>
                </a:lnTo>
                <a:lnTo>
                  <a:pt x="0" y="6242810"/>
                </a:lnTo>
                <a:lnTo>
                  <a:pt x="0" y="0"/>
                </a:lnTo>
                <a:close/>
              </a:path>
            </a:pathLst>
          </a:custGeom>
          <a:blipFill>
            <a:blip r:embed="rId13"/>
            <a:stretch>
              <a:fillRect l="0" t="0" r="0" b="-65447"/>
            </a:stretch>
          </a:blipFill>
        </p:spPr>
      </p:sp>
      <p:sp>
        <p:nvSpPr>
          <p:cNvPr name="TextBox 55" id="55"/>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04</a:t>
            </a:r>
          </a:p>
        </p:txBody>
      </p:sp>
      <p:sp>
        <p:nvSpPr>
          <p:cNvPr name="TextBox 56" id="56"/>
          <p:cNvSpPr txBox="true"/>
          <p:nvPr/>
        </p:nvSpPr>
        <p:spPr>
          <a:xfrm rot="0">
            <a:off x="12406222" y="5585012"/>
            <a:ext cx="4492969" cy="2527228"/>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The later scenarios do not have a clean answer. When the room splits, that is the lesson, not a mistake.</a:t>
            </a:r>
          </a:p>
        </p:txBody>
      </p:sp>
      <p:sp>
        <p:nvSpPr>
          <p:cNvPr name="TextBox 57" id="5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175422">
            <a:off x="5012276" y="-2028262"/>
            <a:ext cx="18139191" cy="17751629"/>
            <a:chOff x="0" y="0"/>
            <a:chExt cx="24185588" cy="23668838"/>
          </a:xfrm>
        </p:grpSpPr>
        <p:sp>
          <p:nvSpPr>
            <p:cNvPr name="Freeform 4" id="4"/>
            <p:cNvSpPr/>
            <p:nvPr/>
          </p:nvSpPr>
          <p:spPr>
            <a:xfrm flipH="false" flipV="false" rot="-523029">
              <a:off x="1793368" y="1639659"/>
              <a:ext cx="20955249" cy="20559972"/>
            </a:xfrm>
            <a:custGeom>
              <a:avLst/>
              <a:gdLst/>
              <a:ahLst/>
              <a:cxnLst/>
              <a:rect r="r" b="b" t="t" l="l"/>
              <a:pathLst>
                <a:path h="20559972" w="20955249">
                  <a:moveTo>
                    <a:pt x="0" y="0"/>
                  </a:moveTo>
                  <a:lnTo>
                    <a:pt x="20955249" y="0"/>
                  </a:lnTo>
                  <a:lnTo>
                    <a:pt x="20955249" y="20559971"/>
                  </a:lnTo>
                  <a:lnTo>
                    <a:pt x="0" y="20559971"/>
                  </a:lnTo>
                  <a:lnTo>
                    <a:pt x="0" y="0"/>
                  </a:lnTo>
                  <a:close/>
                </a:path>
              </a:pathLst>
            </a:custGeom>
            <a:blipFill>
              <a:blip r:embed="rId4">
                <a:alphaModFix amt="30000"/>
              </a:blip>
              <a:stretch>
                <a:fillRect l="-23769" t="0" r="-23769" b="0"/>
              </a:stretch>
            </a:blipFill>
          </p:spPr>
        </p:sp>
        <p:sp>
          <p:nvSpPr>
            <p:cNvPr name="Freeform 5" id="5"/>
            <p:cNvSpPr/>
            <p:nvPr/>
          </p:nvSpPr>
          <p:spPr>
            <a:xfrm flipH="false" flipV="false" rot="-523029">
              <a:off x="1436971" y="1469208"/>
              <a:ext cx="20955249" cy="20559972"/>
            </a:xfrm>
            <a:custGeom>
              <a:avLst/>
              <a:gdLst/>
              <a:ahLst/>
              <a:cxnLst/>
              <a:rect r="r" b="b" t="t" l="l"/>
              <a:pathLst>
                <a:path h="20559972" w="20955249">
                  <a:moveTo>
                    <a:pt x="0" y="0"/>
                  </a:moveTo>
                  <a:lnTo>
                    <a:pt x="20955249" y="0"/>
                  </a:lnTo>
                  <a:lnTo>
                    <a:pt x="20955249" y="20559971"/>
                  </a:lnTo>
                  <a:lnTo>
                    <a:pt x="0" y="20559971"/>
                  </a:lnTo>
                  <a:lnTo>
                    <a:pt x="0" y="0"/>
                  </a:lnTo>
                  <a:close/>
                </a:path>
              </a:pathLst>
            </a:custGeom>
            <a:blipFill>
              <a:blip r:embed="rId5"/>
              <a:stretch>
                <a:fillRect l="-23769" t="0" r="-23769" b="0"/>
              </a:stretch>
            </a:blipFill>
          </p:spPr>
        </p:sp>
      </p:grpSp>
      <p:sp>
        <p:nvSpPr>
          <p:cNvPr name="Freeform 6" id="6"/>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415994" y="9258300"/>
            <a:ext cx="4387595" cy="2093523"/>
            <a:chOff x="0" y="0"/>
            <a:chExt cx="902797" cy="430766"/>
          </a:xfrm>
        </p:grpSpPr>
        <p:sp>
          <p:nvSpPr>
            <p:cNvPr name="Freeform 8" id="8"/>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9" id="9"/>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10" id="10"/>
          <p:cNvSpPr/>
          <p:nvPr/>
        </p:nvSpPr>
        <p:spPr>
          <a:xfrm flipH="false" flipV="false" rot="0">
            <a:off x="710686" y="9326894"/>
            <a:ext cx="2425147" cy="1165699"/>
          </a:xfrm>
          <a:custGeom>
            <a:avLst/>
            <a:gdLst/>
            <a:ahLst/>
            <a:cxnLst/>
            <a:rect r="r" b="b" t="t" l="l"/>
            <a:pathLst>
              <a:path h="1165699" w="2425147">
                <a:moveTo>
                  <a:pt x="0" y="0"/>
                </a:moveTo>
                <a:lnTo>
                  <a:pt x="2425147" y="0"/>
                </a:lnTo>
                <a:lnTo>
                  <a:pt x="2425147" y="1165699"/>
                </a:lnTo>
                <a:lnTo>
                  <a:pt x="0" y="1165699"/>
                </a:lnTo>
                <a:lnTo>
                  <a:pt x="0" y="0"/>
                </a:lnTo>
                <a:close/>
              </a:path>
            </a:pathLst>
          </a:custGeom>
          <a:blipFill>
            <a:blip r:embed="rId8"/>
            <a:stretch>
              <a:fillRect l="0" t="-15579" r="0" b="0"/>
            </a:stretch>
          </a:blipFill>
        </p:spPr>
      </p:sp>
      <p:grpSp>
        <p:nvGrpSpPr>
          <p:cNvPr name="Group 11" id="11"/>
          <p:cNvGrpSpPr/>
          <p:nvPr/>
        </p:nvGrpSpPr>
        <p:grpSpPr>
          <a:xfrm rot="0">
            <a:off x="3162265" y="9258300"/>
            <a:ext cx="11963470" cy="4031369"/>
            <a:chOff x="0" y="0"/>
            <a:chExt cx="1057797" cy="356449"/>
          </a:xfrm>
        </p:grpSpPr>
        <p:sp>
          <p:nvSpPr>
            <p:cNvPr name="Freeform 12" id="12"/>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3" id="13"/>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4" id="14"/>
          <p:cNvGrpSpPr/>
          <p:nvPr/>
        </p:nvGrpSpPr>
        <p:grpSpPr>
          <a:xfrm rot="0">
            <a:off x="13874565" y="9023776"/>
            <a:ext cx="2263079" cy="2785329"/>
            <a:chOff x="0" y="0"/>
            <a:chExt cx="660400" cy="812800"/>
          </a:xfrm>
        </p:grpSpPr>
        <p:sp>
          <p:nvSpPr>
            <p:cNvPr name="Freeform 15" id="15"/>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6" id="16"/>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sp>
        <p:nvSpPr>
          <p:cNvPr name="TextBox 17" id="17"/>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05</a:t>
            </a:r>
          </a:p>
        </p:txBody>
      </p:sp>
      <p:sp>
        <p:nvSpPr>
          <p:cNvPr name="TextBox 18" id="18"/>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grpSp>
        <p:nvGrpSpPr>
          <p:cNvPr name="Group 19" id="19"/>
          <p:cNvGrpSpPr/>
          <p:nvPr/>
        </p:nvGrpSpPr>
        <p:grpSpPr>
          <a:xfrm rot="0">
            <a:off x="149294" y="1508737"/>
            <a:ext cx="7832248" cy="2791903"/>
            <a:chOff x="0" y="0"/>
            <a:chExt cx="10442998" cy="3722537"/>
          </a:xfrm>
        </p:grpSpPr>
        <p:sp>
          <p:nvSpPr>
            <p:cNvPr name="TextBox 20" id="20"/>
            <p:cNvSpPr txBox="true"/>
            <p:nvPr/>
          </p:nvSpPr>
          <p:spPr>
            <a:xfrm rot="0">
              <a:off x="0" y="-176228"/>
              <a:ext cx="10442998" cy="3898764"/>
            </a:xfrm>
            <a:prstGeom prst="rect">
              <a:avLst/>
            </a:prstGeom>
          </p:spPr>
          <p:txBody>
            <a:bodyPr anchor="t" rtlCol="false" tIns="0" lIns="0" bIns="0" rIns="0">
              <a:spAutoFit/>
            </a:bodyPr>
            <a:lstStyle/>
            <a:p>
              <a:pPr algn="ctr">
                <a:lnSpc>
                  <a:spcPts val="24642"/>
                </a:lnSpc>
              </a:pPr>
              <a:r>
                <a:rPr lang="en-US" sz="17602" spc="52">
                  <a:solidFill>
                    <a:srgbClr val="000000">
                      <a:alpha val="30980"/>
                    </a:srgbClr>
                  </a:solidFill>
                  <a:latin typeface="Milestone Script"/>
                  <a:ea typeface="Milestone Script"/>
                  <a:cs typeface="Milestone Script"/>
                  <a:sym typeface="Milestone Script"/>
                </a:rPr>
                <a:t>Level 1:</a:t>
              </a:r>
            </a:p>
          </p:txBody>
        </p:sp>
        <p:sp>
          <p:nvSpPr>
            <p:cNvPr name="TextBox 21" id="21"/>
            <p:cNvSpPr txBox="true"/>
            <p:nvPr/>
          </p:nvSpPr>
          <p:spPr>
            <a:xfrm rot="0">
              <a:off x="426613" y="-333375"/>
              <a:ext cx="9275478" cy="3898764"/>
            </a:xfrm>
            <a:prstGeom prst="rect">
              <a:avLst/>
            </a:prstGeom>
          </p:spPr>
          <p:txBody>
            <a:bodyPr anchor="t" rtlCol="false" tIns="0" lIns="0" bIns="0" rIns="0">
              <a:spAutoFit/>
            </a:bodyPr>
            <a:lstStyle/>
            <a:p>
              <a:pPr algn="ctr">
                <a:lnSpc>
                  <a:spcPts val="24642"/>
                </a:lnSpc>
              </a:pPr>
              <a:r>
                <a:rPr lang="en-US" sz="17602" spc="52">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Level 1:</a:t>
              </a:r>
            </a:p>
          </p:txBody>
        </p:sp>
      </p:grpSp>
      <p:grpSp>
        <p:nvGrpSpPr>
          <p:cNvPr name="Group 22" id="22"/>
          <p:cNvGrpSpPr/>
          <p:nvPr/>
        </p:nvGrpSpPr>
        <p:grpSpPr>
          <a:xfrm rot="0">
            <a:off x="940773" y="3518955"/>
            <a:ext cx="9908015" cy="2313943"/>
            <a:chOff x="0" y="0"/>
            <a:chExt cx="13210687" cy="3085258"/>
          </a:xfrm>
        </p:grpSpPr>
        <p:sp>
          <p:nvSpPr>
            <p:cNvPr name="TextBox 23" id="23"/>
            <p:cNvSpPr txBox="true"/>
            <p:nvPr/>
          </p:nvSpPr>
          <p:spPr>
            <a:xfrm rot="0">
              <a:off x="127682" y="356876"/>
              <a:ext cx="12125535" cy="2728382"/>
            </a:xfrm>
            <a:prstGeom prst="rect">
              <a:avLst/>
            </a:prstGeom>
          </p:spPr>
          <p:txBody>
            <a:bodyPr anchor="t" rtlCol="false" tIns="0" lIns="0" bIns="0" rIns="0">
              <a:spAutoFit/>
            </a:bodyPr>
            <a:lstStyle/>
            <a:p>
              <a:pPr algn="l">
                <a:lnSpc>
                  <a:spcPts val="13774"/>
                </a:lnSpc>
              </a:pPr>
              <a:r>
                <a:rPr lang="en-US" sz="14499" b="true">
                  <a:solidFill>
                    <a:srgbClr val="000000">
                      <a:alpha val="29804"/>
                    </a:srgbClr>
                  </a:solidFill>
                  <a:latin typeface="Poppins Heavy"/>
                  <a:ea typeface="Poppins Heavy"/>
                  <a:cs typeface="Poppins Heavy"/>
                  <a:sym typeface="Poppins Heavy"/>
                </a:rPr>
                <a:t>Warm Up</a:t>
              </a:r>
            </a:p>
          </p:txBody>
        </p:sp>
        <p:sp>
          <p:nvSpPr>
            <p:cNvPr name="TextBox 24" id="24"/>
            <p:cNvSpPr txBox="true"/>
            <p:nvPr/>
          </p:nvSpPr>
          <p:spPr>
            <a:xfrm rot="0">
              <a:off x="0" y="209550"/>
              <a:ext cx="13210687" cy="2728382"/>
            </a:xfrm>
            <a:prstGeom prst="rect">
              <a:avLst/>
            </a:prstGeom>
          </p:spPr>
          <p:txBody>
            <a:bodyPr anchor="t" rtlCol="false" tIns="0" lIns="0" bIns="0" rIns="0">
              <a:spAutoFit/>
            </a:bodyPr>
            <a:lstStyle/>
            <a:p>
              <a:pPr algn="l">
                <a:lnSpc>
                  <a:spcPts val="13774"/>
                </a:lnSpc>
              </a:pPr>
              <a:r>
                <a:rPr lang="en-US" sz="14499" b="true">
                  <a:gradFill>
                    <a:gsLst>
                      <a:gs pos="0">
                        <a:srgbClr val="85200C">
                          <a:alpha val="100000"/>
                        </a:srgbClr>
                      </a:gs>
                      <a:gs pos="100000">
                        <a:srgbClr val="DC4B0F">
                          <a:alpha val="100000"/>
                        </a:srgbClr>
                      </a:gs>
                    </a:gsLst>
                    <a:lin ang="0"/>
                  </a:gradFill>
                  <a:latin typeface="Poppins Heavy"/>
                  <a:ea typeface="Poppins Heavy"/>
                  <a:cs typeface="Poppins Heavy"/>
                  <a:sym typeface="Poppins Heavy"/>
                </a:rPr>
                <a:t>Warm Up</a:t>
              </a:r>
            </a:p>
          </p:txBody>
        </p:sp>
      </p:grpSp>
      <p:sp>
        <p:nvSpPr>
          <p:cNvPr name="TextBox 25" id="25"/>
          <p:cNvSpPr txBox="true"/>
          <p:nvPr/>
        </p:nvSpPr>
        <p:spPr>
          <a:xfrm rot="0">
            <a:off x="1004920" y="5768125"/>
            <a:ext cx="7695087" cy="1298503"/>
          </a:xfrm>
          <a:prstGeom prst="rect">
            <a:avLst/>
          </a:prstGeom>
        </p:spPr>
        <p:txBody>
          <a:bodyPr anchor="t" rtlCol="false" tIns="0" lIns="0" bIns="0" rIns="0">
            <a:spAutoFit/>
          </a:bodyPr>
          <a:lstStyle/>
          <a:p>
            <a:pPr algn="l">
              <a:lnSpc>
                <a:spcPts val="3227"/>
              </a:lnSpc>
            </a:pPr>
            <a:r>
              <a:rPr lang="en-US" sz="3397" b="true">
                <a:solidFill>
                  <a:srgbClr val="FFFFFF"/>
                </a:solidFill>
                <a:latin typeface="Poppins Semi-Bold"/>
                <a:ea typeface="Poppins Semi-Bold"/>
                <a:cs typeface="Poppins Semi-Bold"/>
                <a:sym typeface="Poppins Semi-Bold"/>
              </a:rPr>
              <a:t>Warm up. Everyone should land in the same corner. If they don’t, that is worth a minute on its own.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03578" y="2757065"/>
            <a:ext cx="14046712" cy="2529242"/>
            <a:chOff x="0" y="0"/>
            <a:chExt cx="18728950" cy="3372323"/>
          </a:xfrm>
        </p:grpSpPr>
        <p:grpSp>
          <p:nvGrpSpPr>
            <p:cNvPr name="Group 19" id="19"/>
            <p:cNvGrpSpPr/>
            <p:nvPr/>
          </p:nvGrpSpPr>
          <p:grpSpPr>
            <a:xfrm rot="0">
              <a:off x="0" y="0"/>
              <a:ext cx="18728950" cy="3372323"/>
              <a:chOff x="0" y="0"/>
              <a:chExt cx="1135704" cy="204494"/>
            </a:xfrm>
          </p:grpSpPr>
          <p:sp>
            <p:nvSpPr>
              <p:cNvPr name="Freeform 20" id="20"/>
              <p:cNvSpPr/>
              <p:nvPr/>
            </p:nvSpPr>
            <p:spPr>
              <a:xfrm flipH="false" flipV="false" rot="0">
                <a:off x="0" y="0"/>
                <a:ext cx="1135704" cy="204494"/>
              </a:xfrm>
              <a:custGeom>
                <a:avLst/>
                <a:gdLst/>
                <a:ahLst/>
                <a:cxnLst/>
                <a:rect r="r" b="b" t="t" l="l"/>
                <a:pathLst>
                  <a:path h="204494" w="1135704">
                    <a:moveTo>
                      <a:pt x="42628" y="0"/>
                    </a:moveTo>
                    <a:lnTo>
                      <a:pt x="1093075" y="0"/>
                    </a:lnTo>
                    <a:cubicBezTo>
                      <a:pt x="1104381" y="0"/>
                      <a:pt x="1115224" y="4491"/>
                      <a:pt x="1123218" y="12486"/>
                    </a:cubicBezTo>
                    <a:cubicBezTo>
                      <a:pt x="1131212" y="20480"/>
                      <a:pt x="1135704" y="31323"/>
                      <a:pt x="1135704" y="42628"/>
                    </a:cubicBezTo>
                    <a:lnTo>
                      <a:pt x="1135704" y="161866"/>
                    </a:lnTo>
                    <a:cubicBezTo>
                      <a:pt x="1135704" y="173171"/>
                      <a:pt x="1131212" y="184014"/>
                      <a:pt x="1123218" y="192009"/>
                    </a:cubicBezTo>
                    <a:cubicBezTo>
                      <a:pt x="1115224" y="200003"/>
                      <a:pt x="1104381" y="204494"/>
                      <a:pt x="1093075" y="204494"/>
                    </a:cubicBezTo>
                    <a:lnTo>
                      <a:pt x="42628" y="204494"/>
                    </a:lnTo>
                    <a:cubicBezTo>
                      <a:pt x="31323" y="204494"/>
                      <a:pt x="20480" y="200003"/>
                      <a:pt x="12486" y="192009"/>
                    </a:cubicBezTo>
                    <a:cubicBezTo>
                      <a:pt x="4491" y="184014"/>
                      <a:pt x="0" y="173171"/>
                      <a:pt x="0" y="161866"/>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75919"/>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22901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Priya joins every meeting with the brief already open. When the group spent twenty minutes going in circles in week 3, she said “we’ve got two real options, let’s list the pros of each and decide today.” They decided.</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06</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1: PRIYA</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761809" y="1287870"/>
            <a:ext cx="15278418" cy="1758535"/>
            <a:chOff x="0" y="0"/>
            <a:chExt cx="20371224" cy="2344713"/>
          </a:xfrm>
        </p:grpSpPr>
        <p:grpSp>
          <p:nvGrpSpPr>
            <p:cNvPr name="Group 16" id="16"/>
            <p:cNvGrpSpPr/>
            <p:nvPr/>
          </p:nvGrpSpPr>
          <p:grpSpPr>
            <a:xfrm rot="0">
              <a:off x="0" y="0"/>
              <a:ext cx="20371224" cy="2344713"/>
              <a:chOff x="0" y="0"/>
              <a:chExt cx="1488968" cy="171379"/>
            </a:xfrm>
          </p:grpSpPr>
          <p:sp>
            <p:nvSpPr>
              <p:cNvPr name="Freeform 17" id="17"/>
              <p:cNvSpPr/>
              <p:nvPr/>
            </p:nvSpPr>
            <p:spPr>
              <a:xfrm flipH="false" flipV="false" rot="0">
                <a:off x="0" y="0"/>
                <a:ext cx="1488968" cy="171379"/>
              </a:xfrm>
              <a:custGeom>
                <a:avLst/>
                <a:gdLst/>
                <a:ahLst/>
                <a:cxnLst/>
                <a:rect r="r" b="b" t="t" l="l"/>
                <a:pathLst>
                  <a:path h="171379" w="1488968">
                    <a:moveTo>
                      <a:pt x="32515" y="0"/>
                    </a:moveTo>
                    <a:lnTo>
                      <a:pt x="1456454" y="0"/>
                    </a:lnTo>
                    <a:cubicBezTo>
                      <a:pt x="1465077" y="0"/>
                      <a:pt x="1473347" y="3426"/>
                      <a:pt x="1479445" y="9523"/>
                    </a:cubicBezTo>
                    <a:cubicBezTo>
                      <a:pt x="1485543" y="15621"/>
                      <a:pt x="1488968" y="23891"/>
                      <a:pt x="1488968" y="32515"/>
                    </a:cubicBezTo>
                    <a:lnTo>
                      <a:pt x="1488968" y="138865"/>
                    </a:lnTo>
                    <a:cubicBezTo>
                      <a:pt x="1488968" y="156822"/>
                      <a:pt x="1474411" y="171379"/>
                      <a:pt x="1456454" y="171379"/>
                    </a:cubicBezTo>
                    <a:lnTo>
                      <a:pt x="32515" y="171379"/>
                    </a:lnTo>
                    <a:cubicBezTo>
                      <a:pt x="14557" y="171379"/>
                      <a:pt x="0" y="156822"/>
                      <a:pt x="0" y="138865"/>
                    </a:cubicBezTo>
                    <a:lnTo>
                      <a:pt x="0" y="32515"/>
                    </a:lnTo>
                    <a:cubicBezTo>
                      <a:pt x="0" y="23891"/>
                      <a:pt x="3426" y="15621"/>
                      <a:pt x="9523" y="9523"/>
                    </a:cubicBezTo>
                    <a:cubicBezTo>
                      <a:pt x="15621" y="3426"/>
                      <a:pt x="23891" y="0"/>
                      <a:pt x="32515" y="0"/>
                    </a:cubicBezTo>
                    <a:close/>
                  </a:path>
                </a:pathLst>
              </a:custGeom>
              <a:gradFill rotWithShape="true">
                <a:gsLst>
                  <a:gs pos="0">
                    <a:srgbClr val="85200C">
                      <a:alpha val="100000"/>
                    </a:srgbClr>
                  </a:gs>
                  <a:gs pos="100000">
                    <a:srgbClr val="DC4B0F">
                      <a:alpha val="100000"/>
                    </a:srgbClr>
                  </a:gs>
                </a:gsLst>
                <a:lin ang="0"/>
              </a:gradFill>
            </p:spPr>
          </p:sp>
          <p:sp>
            <p:nvSpPr>
              <p:cNvPr name="TextBox 18" id="18"/>
              <p:cNvSpPr txBox="true"/>
              <p:nvPr/>
            </p:nvSpPr>
            <p:spPr>
              <a:xfrm>
                <a:off x="0" y="28575"/>
                <a:ext cx="1488968" cy="142804"/>
              </a:xfrm>
              <a:prstGeom prst="rect">
                <a:avLst/>
              </a:prstGeom>
            </p:spPr>
            <p:txBody>
              <a:bodyPr anchor="ctr" rtlCol="false" tIns="50800" lIns="50800" bIns="50800" rIns="50800"/>
              <a:lstStyle/>
              <a:p>
                <a:pPr algn="ctr">
                  <a:lnSpc>
                    <a:spcPts val="1919"/>
                  </a:lnSpc>
                </a:pPr>
              </a:p>
            </p:txBody>
          </p:sp>
        </p:grpSp>
        <p:sp>
          <p:nvSpPr>
            <p:cNvPr name="TextBox 19" id="19"/>
            <p:cNvSpPr txBox="true"/>
            <p:nvPr/>
          </p:nvSpPr>
          <p:spPr>
            <a:xfrm rot="0">
              <a:off x="607170" y="439593"/>
              <a:ext cx="19294509" cy="1440410"/>
            </a:xfrm>
            <a:prstGeom prst="rect">
              <a:avLst/>
            </a:prstGeom>
          </p:spPr>
          <p:txBody>
            <a:bodyPr anchor="t" rtlCol="false" tIns="0" lIns="0" bIns="0" rIns="0">
              <a:spAutoFit/>
            </a:bodyPr>
            <a:lstStyle/>
            <a:p>
              <a:pPr algn="ctr">
                <a:lnSpc>
                  <a:spcPts val="2677"/>
                </a:lnSpc>
              </a:pPr>
              <a:r>
                <a:rPr lang="en-US" sz="2818" b="true">
                  <a:solidFill>
                    <a:srgbClr val="FFFFFF"/>
                  </a:solidFill>
                  <a:latin typeface="Poppins Semi-Bold"/>
                  <a:ea typeface="Poppins Semi-Bold"/>
                  <a:cs typeface="Poppins Semi-Bold"/>
                  <a:sym typeface="Poppins Semi-Bold"/>
                </a:rPr>
                <a:t>Priya joins every meeting with the brief already open. When the group spent twenty minutes going in circles in week 3, she said “we’ve got two real options, let’s list the pros of each and decide today.” They decided.</a:t>
              </a:r>
            </a:p>
          </p:txBody>
        </p:sp>
      </p:grpSp>
      <p:grpSp>
        <p:nvGrpSpPr>
          <p:cNvPr name="Group 20" id="20"/>
          <p:cNvGrpSpPr/>
          <p:nvPr/>
        </p:nvGrpSpPr>
        <p:grpSpPr>
          <a:xfrm rot="0">
            <a:off x="1848619" y="3267658"/>
            <a:ext cx="5070623" cy="2864363"/>
            <a:chOff x="0" y="0"/>
            <a:chExt cx="409970" cy="231589"/>
          </a:xfrm>
        </p:grpSpPr>
        <p:sp>
          <p:nvSpPr>
            <p:cNvPr name="Freeform 21" id="21"/>
            <p:cNvSpPr/>
            <p:nvPr/>
          </p:nvSpPr>
          <p:spPr>
            <a:xfrm flipH="false" flipV="false" rot="0">
              <a:off x="0" y="0"/>
              <a:ext cx="409970" cy="231589"/>
            </a:xfrm>
            <a:custGeom>
              <a:avLst/>
              <a:gdLst/>
              <a:ahLst/>
              <a:cxnLst/>
              <a:rect r="r" b="b" t="t" l="l"/>
              <a:pathLst>
                <a:path h="231589" w="409970">
                  <a:moveTo>
                    <a:pt x="90655" y="0"/>
                  </a:moveTo>
                  <a:lnTo>
                    <a:pt x="319315" y="0"/>
                  </a:lnTo>
                  <a:cubicBezTo>
                    <a:pt x="343358" y="0"/>
                    <a:pt x="366416" y="9551"/>
                    <a:pt x="383417" y="26552"/>
                  </a:cubicBezTo>
                  <a:cubicBezTo>
                    <a:pt x="400418" y="43553"/>
                    <a:pt x="409970" y="66612"/>
                    <a:pt x="409970" y="90655"/>
                  </a:cubicBezTo>
                  <a:lnTo>
                    <a:pt x="409970" y="140934"/>
                  </a:lnTo>
                  <a:cubicBezTo>
                    <a:pt x="409970" y="164978"/>
                    <a:pt x="400418" y="188036"/>
                    <a:pt x="383417" y="205037"/>
                  </a:cubicBezTo>
                  <a:cubicBezTo>
                    <a:pt x="366416" y="222038"/>
                    <a:pt x="343358" y="231589"/>
                    <a:pt x="319315" y="231589"/>
                  </a:cubicBezTo>
                  <a:lnTo>
                    <a:pt x="90655" y="231589"/>
                  </a:lnTo>
                  <a:cubicBezTo>
                    <a:pt x="40588" y="231589"/>
                    <a:pt x="0" y="191002"/>
                    <a:pt x="0" y="140934"/>
                  </a:cubicBezTo>
                  <a:lnTo>
                    <a:pt x="0" y="90655"/>
                  </a:lnTo>
                  <a:cubicBezTo>
                    <a:pt x="0" y="66612"/>
                    <a:pt x="9551" y="43553"/>
                    <a:pt x="26552" y="26552"/>
                  </a:cubicBezTo>
                  <a:cubicBezTo>
                    <a:pt x="43553" y="9551"/>
                    <a:pt x="66612" y="0"/>
                    <a:pt x="90655" y="0"/>
                  </a:cubicBezTo>
                  <a:close/>
                </a:path>
              </a:pathLst>
            </a:custGeom>
            <a:gradFill rotWithShape="true">
              <a:gsLst>
                <a:gs pos="0">
                  <a:srgbClr val="85200C">
                    <a:alpha val="30000"/>
                  </a:srgbClr>
                </a:gs>
                <a:gs pos="100000">
                  <a:srgbClr val="008601">
                    <a:alpha val="100000"/>
                  </a:srgbClr>
                </a:gs>
              </a:gsLst>
              <a:lin ang="0"/>
            </a:gradFill>
          </p:spPr>
        </p:sp>
        <p:sp>
          <p:nvSpPr>
            <p:cNvPr name="TextBox 22" id="22"/>
            <p:cNvSpPr txBox="true"/>
            <p:nvPr/>
          </p:nvSpPr>
          <p:spPr>
            <a:xfrm>
              <a:off x="0" y="28575"/>
              <a:ext cx="409970" cy="203014"/>
            </a:xfrm>
            <a:prstGeom prst="rect">
              <a:avLst/>
            </a:prstGeom>
          </p:spPr>
          <p:txBody>
            <a:bodyPr anchor="ctr" rtlCol="false" tIns="50800" lIns="50800" bIns="50800" rIns="50800"/>
            <a:lstStyle/>
            <a:p>
              <a:pPr algn="ctr">
                <a:lnSpc>
                  <a:spcPts val="1919"/>
                </a:lnSpc>
              </a:pPr>
            </a:p>
          </p:txBody>
        </p:sp>
      </p:grpSp>
      <p:grpSp>
        <p:nvGrpSpPr>
          <p:cNvPr name="Group 23" id="23"/>
          <p:cNvGrpSpPr/>
          <p:nvPr/>
        </p:nvGrpSpPr>
        <p:grpSpPr>
          <a:xfrm rot="0">
            <a:off x="7218350" y="3300359"/>
            <a:ext cx="9821878" cy="2715306"/>
            <a:chOff x="0" y="0"/>
            <a:chExt cx="957198" cy="264622"/>
          </a:xfrm>
        </p:grpSpPr>
        <p:sp>
          <p:nvSpPr>
            <p:cNvPr name="Freeform 24" id="24"/>
            <p:cNvSpPr/>
            <p:nvPr/>
          </p:nvSpPr>
          <p:spPr>
            <a:xfrm flipH="false" flipV="false" rot="0">
              <a:off x="0" y="0"/>
              <a:ext cx="957198" cy="264622"/>
            </a:xfrm>
            <a:custGeom>
              <a:avLst/>
              <a:gdLst/>
              <a:ahLst/>
              <a:cxnLst/>
              <a:rect r="r" b="b" t="t" l="l"/>
              <a:pathLst>
                <a:path h="264622" w="957198">
                  <a:moveTo>
                    <a:pt x="60965" y="0"/>
                  </a:moveTo>
                  <a:lnTo>
                    <a:pt x="896233" y="0"/>
                  </a:lnTo>
                  <a:cubicBezTo>
                    <a:pt x="912402" y="0"/>
                    <a:pt x="927908" y="6423"/>
                    <a:pt x="939341" y="17856"/>
                  </a:cubicBezTo>
                  <a:cubicBezTo>
                    <a:pt x="950775" y="29289"/>
                    <a:pt x="957198" y="44796"/>
                    <a:pt x="957198" y="60965"/>
                  </a:cubicBezTo>
                  <a:lnTo>
                    <a:pt x="957198" y="203657"/>
                  </a:lnTo>
                  <a:cubicBezTo>
                    <a:pt x="957198" y="237327"/>
                    <a:pt x="929903" y="264622"/>
                    <a:pt x="896233" y="264622"/>
                  </a:cubicBezTo>
                  <a:lnTo>
                    <a:pt x="60965" y="264622"/>
                  </a:lnTo>
                  <a:cubicBezTo>
                    <a:pt x="27295" y="264622"/>
                    <a:pt x="0" y="237327"/>
                    <a:pt x="0" y="203657"/>
                  </a:cubicBezTo>
                  <a:lnTo>
                    <a:pt x="0" y="60965"/>
                  </a:lnTo>
                  <a:cubicBezTo>
                    <a:pt x="0" y="27295"/>
                    <a:pt x="27295" y="0"/>
                    <a:pt x="60965" y="0"/>
                  </a:cubicBezTo>
                  <a:close/>
                </a:path>
              </a:pathLst>
            </a:custGeom>
            <a:gradFill rotWithShape="true">
              <a:gsLst>
                <a:gs pos="0">
                  <a:srgbClr val="85200C">
                    <a:alpha val="30000"/>
                  </a:srgbClr>
                </a:gs>
                <a:gs pos="100000">
                  <a:srgbClr val="DC4B0F">
                    <a:alpha val="100000"/>
                  </a:srgbClr>
                </a:gs>
              </a:gsLst>
              <a:lin ang="0"/>
            </a:gradFill>
          </p:spPr>
        </p:sp>
        <p:sp>
          <p:nvSpPr>
            <p:cNvPr name="TextBox 25" id="25"/>
            <p:cNvSpPr txBox="true"/>
            <p:nvPr/>
          </p:nvSpPr>
          <p:spPr>
            <a:xfrm>
              <a:off x="0" y="28575"/>
              <a:ext cx="957198" cy="236047"/>
            </a:xfrm>
            <a:prstGeom prst="rect">
              <a:avLst/>
            </a:prstGeom>
          </p:spPr>
          <p:txBody>
            <a:bodyPr anchor="ctr" rtlCol="false" tIns="42145" lIns="42145" bIns="42145" rIns="42145"/>
            <a:lstStyle/>
            <a:p>
              <a:pPr algn="ctr">
                <a:lnSpc>
                  <a:spcPts val="1919"/>
                </a:lnSpc>
              </a:pPr>
            </a:p>
          </p:txBody>
        </p:sp>
      </p:grpSp>
      <p:sp>
        <p:nvSpPr>
          <p:cNvPr name="TextBox 26" id="26"/>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07</a:t>
            </a:r>
          </a:p>
        </p:txBody>
      </p:sp>
      <p:sp>
        <p:nvSpPr>
          <p:cNvPr name="TextBox 27" id="27"/>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28" id="28"/>
          <p:cNvSpPr txBox="true"/>
          <p:nvPr/>
        </p:nvSpPr>
        <p:spPr>
          <a:xfrm rot="0">
            <a:off x="11797590" y="3651238"/>
            <a:ext cx="4440334" cy="2051648"/>
          </a:xfrm>
          <a:prstGeom prst="rect">
            <a:avLst/>
          </a:prstGeom>
        </p:spPr>
        <p:txBody>
          <a:bodyPr anchor="t" rtlCol="false" tIns="0" lIns="0" bIns="0" rIns="0">
            <a:spAutoFit/>
          </a:bodyPr>
          <a:lstStyle/>
          <a:p>
            <a:pPr algn="l">
              <a:lnSpc>
                <a:spcPts val="2677"/>
              </a:lnSpc>
            </a:pPr>
            <a:r>
              <a:rPr lang="en-US" sz="2818" b="true">
                <a:solidFill>
                  <a:srgbClr val="FFFFFF"/>
                </a:solidFill>
                <a:latin typeface="Poppins Semi-Bold"/>
                <a:ea typeface="Poppins Semi-Bold"/>
                <a:cs typeface="Poppins Semi-Bold"/>
                <a:sym typeface="Poppins Semi-Bold"/>
              </a:rPr>
              <a:t>She doesn’t just turn up, she moves the group forward. Preparation plus a willingness to force a decision is what stops meetings drifting.</a:t>
            </a:r>
          </a:p>
        </p:txBody>
      </p:sp>
      <p:grpSp>
        <p:nvGrpSpPr>
          <p:cNvPr name="Group 29" id="29"/>
          <p:cNvGrpSpPr/>
          <p:nvPr/>
        </p:nvGrpSpPr>
        <p:grpSpPr>
          <a:xfrm rot="0">
            <a:off x="7098242" y="3722679"/>
            <a:ext cx="4796052" cy="2152728"/>
            <a:chOff x="0" y="0"/>
            <a:chExt cx="6394736" cy="2870304"/>
          </a:xfrm>
        </p:grpSpPr>
        <p:sp>
          <p:nvSpPr>
            <p:cNvPr name="TextBox 30" id="30"/>
            <p:cNvSpPr txBox="true"/>
            <p:nvPr/>
          </p:nvSpPr>
          <p:spPr>
            <a:xfrm rot="0">
              <a:off x="370530" y="-94520"/>
              <a:ext cx="6024207" cy="2964824"/>
            </a:xfrm>
            <a:prstGeom prst="rect">
              <a:avLst/>
            </a:prstGeom>
          </p:spPr>
          <p:txBody>
            <a:bodyPr anchor="t" rtlCol="false" tIns="0" lIns="0" bIns="0" rIns="0">
              <a:spAutoFit/>
            </a:bodyPr>
            <a:lstStyle/>
            <a:p>
              <a:pPr algn="ctr">
                <a:lnSpc>
                  <a:spcPts val="18648"/>
                </a:lnSpc>
              </a:pPr>
              <a:r>
                <a:rPr lang="en-US" sz="13320" spc="39">
                  <a:solidFill>
                    <a:srgbClr val="000000">
                      <a:alpha val="30980"/>
                    </a:srgbClr>
                  </a:solidFill>
                  <a:latin typeface="Milestone Script"/>
                  <a:ea typeface="Milestone Script"/>
                  <a:cs typeface="Milestone Script"/>
                  <a:sym typeface="Milestone Script"/>
                </a:rPr>
                <a:t>Why?</a:t>
              </a:r>
            </a:p>
          </p:txBody>
        </p:sp>
        <p:sp>
          <p:nvSpPr>
            <p:cNvPr name="TextBox 31" id="31"/>
            <p:cNvSpPr txBox="true"/>
            <p:nvPr/>
          </p:nvSpPr>
          <p:spPr>
            <a:xfrm rot="0">
              <a:off x="0" y="-266700"/>
              <a:ext cx="6263643" cy="2964824"/>
            </a:xfrm>
            <a:prstGeom prst="rect">
              <a:avLst/>
            </a:prstGeom>
          </p:spPr>
          <p:txBody>
            <a:bodyPr anchor="t" rtlCol="false" tIns="0" lIns="0" bIns="0" rIns="0">
              <a:spAutoFit/>
            </a:bodyPr>
            <a:lstStyle/>
            <a:p>
              <a:pPr algn="ctr">
                <a:lnSpc>
                  <a:spcPts val="18648"/>
                </a:lnSpc>
              </a:pPr>
              <a:r>
                <a:rPr lang="en-US" sz="13320" spc="39">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Why?</a:t>
              </a:r>
            </a:p>
          </p:txBody>
        </p:sp>
      </p:grpSp>
      <p:sp>
        <p:nvSpPr>
          <p:cNvPr name="TextBox 32" id="32"/>
          <p:cNvSpPr txBox="true"/>
          <p:nvPr/>
        </p:nvSpPr>
        <p:spPr>
          <a:xfrm rot="0">
            <a:off x="2626674" y="3906961"/>
            <a:ext cx="3514512" cy="1690531"/>
          </a:xfrm>
          <a:prstGeom prst="rect">
            <a:avLst/>
          </a:prstGeom>
        </p:spPr>
        <p:txBody>
          <a:bodyPr anchor="t" rtlCol="false" tIns="0" lIns="0" bIns="0" rIns="0">
            <a:spAutoFit/>
          </a:bodyPr>
          <a:lstStyle/>
          <a:p>
            <a:pPr algn="ctr">
              <a:lnSpc>
                <a:spcPts val="6252"/>
              </a:lnSpc>
            </a:pPr>
            <a:r>
              <a:rPr lang="en-US" sz="6582" b="true">
                <a:solidFill>
                  <a:srgbClr val="FFFFFF"/>
                </a:solidFill>
                <a:latin typeface="Poppins Heavy"/>
                <a:ea typeface="Poppins Heavy"/>
                <a:cs typeface="Poppins Heavy"/>
                <a:sym typeface="Poppins Heavy"/>
              </a:rPr>
              <a:t>GREEN FLAG</a:t>
            </a:r>
          </a:p>
        </p:txBody>
      </p:sp>
      <p:grpSp>
        <p:nvGrpSpPr>
          <p:cNvPr name="Group 33" id="33"/>
          <p:cNvGrpSpPr/>
          <p:nvPr/>
        </p:nvGrpSpPr>
        <p:grpSpPr>
          <a:xfrm rot="0">
            <a:off x="3857803" y="6559486"/>
            <a:ext cx="11086429" cy="2036826"/>
            <a:chOff x="0" y="0"/>
            <a:chExt cx="14781906" cy="2715768"/>
          </a:xfrm>
        </p:grpSpPr>
        <p:grpSp>
          <p:nvGrpSpPr>
            <p:cNvPr name="Group 34" id="34"/>
            <p:cNvGrpSpPr/>
            <p:nvPr/>
          </p:nvGrpSpPr>
          <p:grpSpPr>
            <a:xfrm rot="0">
              <a:off x="168625" y="12700"/>
              <a:ext cx="14173532" cy="2665787"/>
              <a:chOff x="0" y="0"/>
              <a:chExt cx="1280731" cy="240883"/>
            </a:xfrm>
          </p:grpSpPr>
          <p:sp>
            <p:nvSpPr>
              <p:cNvPr name="Freeform 35" id="35"/>
              <p:cNvSpPr/>
              <p:nvPr/>
            </p:nvSpPr>
            <p:spPr>
              <a:xfrm flipH="false" flipV="false" rot="0">
                <a:off x="0" y="0"/>
                <a:ext cx="1280731" cy="240883"/>
              </a:xfrm>
              <a:custGeom>
                <a:avLst/>
                <a:gdLst/>
                <a:ahLst/>
                <a:cxnLst/>
                <a:rect r="r" b="b" t="t" l="l"/>
                <a:pathLst>
                  <a:path h="240883" w="1280731">
                    <a:moveTo>
                      <a:pt x="6828" y="0"/>
                    </a:moveTo>
                    <a:lnTo>
                      <a:pt x="1273903" y="0"/>
                    </a:lnTo>
                    <a:cubicBezTo>
                      <a:pt x="1275714" y="0"/>
                      <a:pt x="1277451" y="719"/>
                      <a:pt x="1278731" y="2000"/>
                    </a:cubicBezTo>
                    <a:cubicBezTo>
                      <a:pt x="1280012" y="3280"/>
                      <a:pt x="1280731" y="5017"/>
                      <a:pt x="1280731" y="6828"/>
                    </a:cubicBezTo>
                    <a:lnTo>
                      <a:pt x="1280731" y="234055"/>
                    </a:lnTo>
                    <a:cubicBezTo>
                      <a:pt x="1280731" y="235866"/>
                      <a:pt x="1280012" y="237602"/>
                      <a:pt x="1278731" y="238883"/>
                    </a:cubicBezTo>
                    <a:cubicBezTo>
                      <a:pt x="1277451" y="240163"/>
                      <a:pt x="1275714" y="240883"/>
                      <a:pt x="1273903" y="240883"/>
                    </a:cubicBezTo>
                    <a:lnTo>
                      <a:pt x="6828" y="240883"/>
                    </a:lnTo>
                    <a:cubicBezTo>
                      <a:pt x="5017" y="240883"/>
                      <a:pt x="3280" y="240163"/>
                      <a:pt x="2000" y="238883"/>
                    </a:cubicBezTo>
                    <a:cubicBezTo>
                      <a:pt x="719" y="237602"/>
                      <a:pt x="0" y="235866"/>
                      <a:pt x="0" y="234055"/>
                    </a:cubicBezTo>
                    <a:lnTo>
                      <a:pt x="0" y="6828"/>
                    </a:lnTo>
                    <a:cubicBezTo>
                      <a:pt x="0" y="5017"/>
                      <a:pt x="719" y="3280"/>
                      <a:pt x="2000" y="2000"/>
                    </a:cubicBezTo>
                    <a:cubicBezTo>
                      <a:pt x="3280" y="719"/>
                      <a:pt x="5017" y="0"/>
                      <a:pt x="6828" y="0"/>
                    </a:cubicBezTo>
                    <a:close/>
                  </a:path>
                </a:pathLst>
              </a:custGeom>
              <a:gradFill rotWithShape="true">
                <a:gsLst>
                  <a:gs pos="0">
                    <a:srgbClr val="FFFFFF">
                      <a:alpha val="100000"/>
                    </a:srgbClr>
                  </a:gs>
                  <a:gs pos="100000">
                    <a:srgbClr val="FFFFFF">
                      <a:alpha val="0"/>
                    </a:srgbClr>
                  </a:gs>
                </a:gsLst>
                <a:lin ang="0"/>
              </a:gradFill>
            </p:spPr>
          </p:sp>
          <p:sp>
            <p:nvSpPr>
              <p:cNvPr name="TextBox 36" id="36"/>
              <p:cNvSpPr txBox="true"/>
              <p:nvPr/>
            </p:nvSpPr>
            <p:spPr>
              <a:xfrm>
                <a:off x="0" y="28575"/>
                <a:ext cx="1280731" cy="212308"/>
              </a:xfrm>
              <a:prstGeom prst="rect">
                <a:avLst/>
              </a:prstGeom>
            </p:spPr>
            <p:txBody>
              <a:bodyPr anchor="ctr" rtlCol="false" tIns="42145" lIns="42145" bIns="42145" rIns="42145"/>
              <a:lstStyle/>
              <a:p>
                <a:pPr algn="ctr">
                  <a:lnSpc>
                    <a:spcPts val="1919"/>
                  </a:lnSpc>
                </a:pPr>
              </a:p>
            </p:txBody>
          </p:sp>
        </p:grpSp>
        <p:grpSp>
          <p:nvGrpSpPr>
            <p:cNvPr name="Group 37" id="37"/>
            <p:cNvGrpSpPr/>
            <p:nvPr/>
          </p:nvGrpSpPr>
          <p:grpSpPr>
            <a:xfrm rot="0">
              <a:off x="0" y="0"/>
              <a:ext cx="299496" cy="2715768"/>
              <a:chOff x="0" y="0"/>
              <a:chExt cx="46219" cy="419100"/>
            </a:xfrm>
          </p:grpSpPr>
          <p:sp>
            <p:nvSpPr>
              <p:cNvPr name="Freeform 38" id="38"/>
              <p:cNvSpPr/>
              <p:nvPr/>
            </p:nvSpPr>
            <p:spPr>
              <a:xfrm flipH="false" flipV="false" rot="0">
                <a:off x="0" y="0"/>
                <a:ext cx="46219" cy="419100"/>
              </a:xfrm>
              <a:custGeom>
                <a:avLst/>
                <a:gdLst/>
                <a:ahLst/>
                <a:cxnLst/>
                <a:rect r="r" b="b" t="t" l="l"/>
                <a:pathLst>
                  <a:path h="419100" w="46219">
                    <a:moveTo>
                      <a:pt x="23109" y="0"/>
                    </a:moveTo>
                    <a:lnTo>
                      <a:pt x="23109" y="0"/>
                    </a:lnTo>
                    <a:cubicBezTo>
                      <a:pt x="29238" y="0"/>
                      <a:pt x="35116" y="2435"/>
                      <a:pt x="39450" y="6769"/>
                    </a:cubicBezTo>
                    <a:cubicBezTo>
                      <a:pt x="43784" y="11102"/>
                      <a:pt x="46219" y="16980"/>
                      <a:pt x="46219" y="23109"/>
                    </a:cubicBezTo>
                    <a:lnTo>
                      <a:pt x="46219" y="395991"/>
                    </a:lnTo>
                    <a:cubicBezTo>
                      <a:pt x="46219" y="402120"/>
                      <a:pt x="43784" y="407998"/>
                      <a:pt x="39450" y="412331"/>
                    </a:cubicBezTo>
                    <a:cubicBezTo>
                      <a:pt x="35116" y="416665"/>
                      <a:pt x="29238" y="419100"/>
                      <a:pt x="23109" y="419100"/>
                    </a:cubicBezTo>
                    <a:lnTo>
                      <a:pt x="23109" y="419100"/>
                    </a:lnTo>
                    <a:cubicBezTo>
                      <a:pt x="16980" y="419100"/>
                      <a:pt x="11102" y="416665"/>
                      <a:pt x="6769" y="412331"/>
                    </a:cubicBezTo>
                    <a:cubicBezTo>
                      <a:pt x="2435" y="407998"/>
                      <a:pt x="0" y="402120"/>
                      <a:pt x="0" y="395991"/>
                    </a:cubicBezTo>
                    <a:lnTo>
                      <a:pt x="0" y="23109"/>
                    </a:lnTo>
                    <a:cubicBezTo>
                      <a:pt x="0" y="16980"/>
                      <a:pt x="2435" y="11102"/>
                      <a:pt x="6769" y="6769"/>
                    </a:cubicBezTo>
                    <a:cubicBezTo>
                      <a:pt x="11102" y="2435"/>
                      <a:pt x="16980" y="0"/>
                      <a:pt x="23109" y="0"/>
                    </a:cubicBezTo>
                    <a:close/>
                  </a:path>
                </a:pathLst>
              </a:custGeom>
              <a:solidFill>
                <a:srgbClr val="6E3125"/>
              </a:solidFill>
            </p:spPr>
          </p:sp>
          <p:sp>
            <p:nvSpPr>
              <p:cNvPr name="TextBox 39" id="39"/>
              <p:cNvSpPr txBox="true"/>
              <p:nvPr/>
            </p:nvSpPr>
            <p:spPr>
              <a:xfrm>
                <a:off x="0" y="28575"/>
                <a:ext cx="46219" cy="390525"/>
              </a:xfrm>
              <a:prstGeom prst="rect">
                <a:avLst/>
              </a:prstGeom>
            </p:spPr>
            <p:txBody>
              <a:bodyPr anchor="ctr" rtlCol="false" tIns="50800" lIns="50800" bIns="50800" rIns="50800"/>
              <a:lstStyle/>
              <a:p>
                <a:pPr algn="ctr">
                  <a:lnSpc>
                    <a:spcPts val="1919"/>
                  </a:lnSpc>
                </a:pPr>
              </a:p>
            </p:txBody>
          </p:sp>
        </p:grpSp>
        <p:sp>
          <p:nvSpPr>
            <p:cNvPr name="TextBox 40" id="40"/>
            <p:cNvSpPr txBox="true"/>
            <p:nvPr/>
          </p:nvSpPr>
          <p:spPr>
            <a:xfrm rot="0">
              <a:off x="552475" y="60008"/>
              <a:ext cx="14229430" cy="2529077"/>
            </a:xfrm>
            <a:prstGeom prst="rect">
              <a:avLst/>
            </a:prstGeom>
          </p:spPr>
          <p:txBody>
            <a:bodyPr anchor="t" rtlCol="false" tIns="0" lIns="0" bIns="0" rIns="0">
              <a:spAutoFit/>
            </a:bodyPr>
            <a:lstStyle/>
            <a:p>
              <a:pPr algn="l">
                <a:lnSpc>
                  <a:spcPts val="4870"/>
                </a:lnSpc>
              </a:pPr>
              <a:r>
                <a:rPr lang="en-US" sz="4551" b="true">
                  <a:solidFill>
                    <a:srgbClr val="6E3125"/>
                  </a:solidFill>
                  <a:latin typeface="Poppins Heavy"/>
                  <a:ea typeface="Poppins Heavy"/>
                  <a:cs typeface="Poppins Heavy"/>
                  <a:sym typeface="Poppins Heavy"/>
                </a:rPr>
                <a:t>Who plays this role in your group? What happens in a group where nobody does?</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08839">
                <a:alpha val="100000"/>
              </a:srgbClr>
            </a:gs>
            <a:gs pos="50000">
              <a:srgbClr val="FEB06D">
                <a:alpha val="100000"/>
              </a:srgbClr>
            </a:gs>
            <a:gs pos="100000">
              <a:srgbClr val="FFC695">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77335" y="-4014935"/>
            <a:ext cx="18503435" cy="18503435"/>
          </a:xfrm>
          <a:custGeom>
            <a:avLst/>
            <a:gdLst/>
            <a:ahLst/>
            <a:cxnLst/>
            <a:rect r="r" b="b" t="t" l="l"/>
            <a:pathLst>
              <a:path h="18503435" w="18503435">
                <a:moveTo>
                  <a:pt x="0" y="0"/>
                </a:moveTo>
                <a:lnTo>
                  <a:pt x="18503435" y="0"/>
                </a:lnTo>
                <a:lnTo>
                  <a:pt x="18503435" y="18503435"/>
                </a:lnTo>
                <a:lnTo>
                  <a:pt x="0" y="18503435"/>
                </a:lnTo>
                <a:lnTo>
                  <a:pt x="0" y="0"/>
                </a:lnTo>
                <a:close/>
              </a:path>
            </a:pathLst>
          </a:custGeom>
          <a:blipFill>
            <a:blip r:embed="rId2">
              <a:alphaModFix amt="65000"/>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71343" y="6014118"/>
            <a:ext cx="22249068" cy="5784758"/>
          </a:xfrm>
          <a:custGeom>
            <a:avLst/>
            <a:gdLst/>
            <a:ahLst/>
            <a:cxnLst/>
            <a:rect r="r" b="b" t="t" l="l"/>
            <a:pathLst>
              <a:path h="5784758" w="22249068">
                <a:moveTo>
                  <a:pt x="0" y="0"/>
                </a:moveTo>
                <a:lnTo>
                  <a:pt x="22249069" y="0"/>
                </a:lnTo>
                <a:lnTo>
                  <a:pt x="22249069" y="5784758"/>
                </a:lnTo>
                <a:lnTo>
                  <a:pt x="0" y="57847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415994" y="9258300"/>
            <a:ext cx="4387595" cy="2093523"/>
            <a:chOff x="0" y="0"/>
            <a:chExt cx="5850127" cy="2791364"/>
          </a:xfrm>
        </p:grpSpPr>
        <p:grpSp>
          <p:nvGrpSpPr>
            <p:cNvPr name="Group 5" id="5"/>
            <p:cNvGrpSpPr/>
            <p:nvPr/>
          </p:nvGrpSpPr>
          <p:grpSpPr>
            <a:xfrm rot="0">
              <a:off x="0" y="0"/>
              <a:ext cx="5850127" cy="2791364"/>
              <a:chOff x="0" y="0"/>
              <a:chExt cx="902797" cy="430766"/>
            </a:xfrm>
          </p:grpSpPr>
          <p:sp>
            <p:nvSpPr>
              <p:cNvPr name="Freeform 6" id="6"/>
              <p:cNvSpPr/>
              <p:nvPr/>
            </p:nvSpPr>
            <p:spPr>
              <a:xfrm flipH="false" flipV="false" rot="0">
                <a:off x="0" y="0"/>
                <a:ext cx="902797" cy="430766"/>
              </a:xfrm>
              <a:custGeom>
                <a:avLst/>
                <a:gdLst/>
                <a:ahLst/>
                <a:cxnLst/>
                <a:rect r="r" b="b" t="t" l="l"/>
                <a:pathLst>
                  <a:path h="430766" w="902797">
                    <a:moveTo>
                      <a:pt x="93739" y="0"/>
                    </a:moveTo>
                    <a:lnTo>
                      <a:pt x="809058" y="0"/>
                    </a:lnTo>
                    <a:cubicBezTo>
                      <a:pt x="860829" y="0"/>
                      <a:pt x="902797" y="41968"/>
                      <a:pt x="902797" y="93739"/>
                    </a:cubicBezTo>
                    <a:lnTo>
                      <a:pt x="902797" y="337027"/>
                    </a:lnTo>
                    <a:cubicBezTo>
                      <a:pt x="902797" y="361888"/>
                      <a:pt x="892921" y="385731"/>
                      <a:pt x="875342" y="403310"/>
                    </a:cubicBezTo>
                    <a:cubicBezTo>
                      <a:pt x="857762" y="420890"/>
                      <a:pt x="833919" y="430766"/>
                      <a:pt x="809058" y="430766"/>
                    </a:cubicBezTo>
                    <a:lnTo>
                      <a:pt x="93739" y="430766"/>
                    </a:lnTo>
                    <a:cubicBezTo>
                      <a:pt x="68878" y="430766"/>
                      <a:pt x="45035" y="420890"/>
                      <a:pt x="27456" y="403310"/>
                    </a:cubicBezTo>
                    <a:cubicBezTo>
                      <a:pt x="9876" y="385731"/>
                      <a:pt x="0" y="361888"/>
                      <a:pt x="0" y="337027"/>
                    </a:cubicBezTo>
                    <a:lnTo>
                      <a:pt x="0" y="93739"/>
                    </a:lnTo>
                    <a:cubicBezTo>
                      <a:pt x="0" y="41968"/>
                      <a:pt x="41968" y="0"/>
                      <a:pt x="93739" y="0"/>
                    </a:cubicBezTo>
                    <a:close/>
                  </a:path>
                </a:pathLst>
              </a:custGeom>
              <a:gradFill rotWithShape="true">
                <a:gsLst>
                  <a:gs pos="0">
                    <a:srgbClr val="F08839">
                      <a:alpha val="100000"/>
                    </a:srgbClr>
                  </a:gs>
                  <a:gs pos="50000">
                    <a:srgbClr val="FEB06D">
                      <a:alpha val="100000"/>
                    </a:srgbClr>
                  </a:gs>
                  <a:gs pos="100000">
                    <a:srgbClr val="FFC695">
                      <a:alpha val="100000"/>
                    </a:srgbClr>
                  </a:gs>
                </a:gsLst>
                <a:lin ang="0"/>
              </a:gradFill>
            </p:spPr>
          </p:sp>
          <p:sp>
            <p:nvSpPr>
              <p:cNvPr name="TextBox 7" id="7"/>
              <p:cNvSpPr txBox="true"/>
              <p:nvPr/>
            </p:nvSpPr>
            <p:spPr>
              <a:xfrm>
                <a:off x="0" y="28575"/>
                <a:ext cx="902797" cy="402191"/>
              </a:xfrm>
              <a:prstGeom prst="rect">
                <a:avLst/>
              </a:prstGeom>
            </p:spPr>
            <p:txBody>
              <a:bodyPr anchor="ctr" rtlCol="false" tIns="50800" lIns="50800" bIns="50800" rIns="50800"/>
              <a:lstStyle/>
              <a:p>
                <a:pPr algn="ctr">
                  <a:lnSpc>
                    <a:spcPts val="1919"/>
                  </a:lnSpc>
                </a:pPr>
              </a:p>
            </p:txBody>
          </p:sp>
        </p:grpSp>
        <p:sp>
          <p:nvSpPr>
            <p:cNvPr name="Freeform 8" id="8"/>
            <p:cNvSpPr/>
            <p:nvPr/>
          </p:nvSpPr>
          <p:spPr>
            <a:xfrm flipH="false" flipV="false" rot="0">
              <a:off x="392923" y="91459"/>
              <a:ext cx="3233530" cy="1554266"/>
            </a:xfrm>
            <a:custGeom>
              <a:avLst/>
              <a:gdLst/>
              <a:ahLst/>
              <a:cxnLst/>
              <a:rect r="r" b="b" t="t" l="l"/>
              <a:pathLst>
                <a:path h="1554266" w="3233530">
                  <a:moveTo>
                    <a:pt x="0" y="0"/>
                  </a:moveTo>
                  <a:lnTo>
                    <a:pt x="3233529" y="0"/>
                  </a:lnTo>
                  <a:lnTo>
                    <a:pt x="3233529" y="1554265"/>
                  </a:lnTo>
                  <a:lnTo>
                    <a:pt x="0" y="1554265"/>
                  </a:lnTo>
                  <a:lnTo>
                    <a:pt x="0" y="0"/>
                  </a:lnTo>
                  <a:close/>
                </a:path>
              </a:pathLst>
            </a:custGeom>
            <a:blipFill>
              <a:blip r:embed="rId6"/>
              <a:stretch>
                <a:fillRect l="0" t="-15579" r="0" b="0"/>
              </a:stretch>
            </a:blipFill>
          </p:spPr>
        </p:sp>
      </p:grpSp>
      <p:grpSp>
        <p:nvGrpSpPr>
          <p:cNvPr name="Group 9" id="9"/>
          <p:cNvGrpSpPr/>
          <p:nvPr/>
        </p:nvGrpSpPr>
        <p:grpSpPr>
          <a:xfrm rot="0">
            <a:off x="3162265" y="9258300"/>
            <a:ext cx="11963470" cy="4031369"/>
            <a:chOff x="0" y="0"/>
            <a:chExt cx="1057797" cy="356449"/>
          </a:xfrm>
        </p:grpSpPr>
        <p:sp>
          <p:nvSpPr>
            <p:cNvPr name="Freeform 10" id="10"/>
            <p:cNvSpPr/>
            <p:nvPr/>
          </p:nvSpPr>
          <p:spPr>
            <a:xfrm flipH="false" flipV="false" rot="0">
              <a:off x="0" y="0"/>
              <a:ext cx="1057797" cy="356449"/>
            </a:xfrm>
            <a:custGeom>
              <a:avLst/>
              <a:gdLst/>
              <a:ahLst/>
              <a:cxnLst/>
              <a:rect r="r" b="b" t="t" l="l"/>
              <a:pathLst>
                <a:path h="356449" w="1057797">
                  <a:moveTo>
                    <a:pt x="50557" y="0"/>
                  </a:moveTo>
                  <a:lnTo>
                    <a:pt x="1007240" y="0"/>
                  </a:lnTo>
                  <a:cubicBezTo>
                    <a:pt x="1035162" y="0"/>
                    <a:pt x="1057797" y="22635"/>
                    <a:pt x="1057797" y="50557"/>
                  </a:cubicBezTo>
                  <a:lnTo>
                    <a:pt x="1057797" y="305892"/>
                  </a:lnTo>
                  <a:cubicBezTo>
                    <a:pt x="1057797" y="333814"/>
                    <a:pt x="1035162" y="356449"/>
                    <a:pt x="1007240" y="356449"/>
                  </a:cubicBezTo>
                  <a:lnTo>
                    <a:pt x="50557" y="356449"/>
                  </a:lnTo>
                  <a:cubicBezTo>
                    <a:pt x="22635" y="356449"/>
                    <a:pt x="0" y="333814"/>
                    <a:pt x="0" y="305892"/>
                  </a:cubicBezTo>
                  <a:lnTo>
                    <a:pt x="0" y="50557"/>
                  </a:lnTo>
                  <a:cubicBezTo>
                    <a:pt x="0" y="22635"/>
                    <a:pt x="22635" y="0"/>
                    <a:pt x="50557" y="0"/>
                  </a:cubicBezTo>
                  <a:close/>
                </a:path>
              </a:pathLst>
            </a:custGeom>
            <a:gradFill rotWithShape="true">
              <a:gsLst>
                <a:gs pos="0">
                  <a:srgbClr val="85200C">
                    <a:alpha val="100000"/>
                  </a:srgbClr>
                </a:gs>
                <a:gs pos="100000">
                  <a:srgbClr val="DC4B0F">
                    <a:alpha val="100000"/>
                  </a:srgbClr>
                </a:gs>
              </a:gsLst>
              <a:lin ang="0"/>
            </a:gradFill>
          </p:spPr>
        </p:sp>
        <p:sp>
          <p:nvSpPr>
            <p:cNvPr name="TextBox 11" id="11"/>
            <p:cNvSpPr txBox="true"/>
            <p:nvPr/>
          </p:nvSpPr>
          <p:spPr>
            <a:xfrm>
              <a:off x="0" y="-38100"/>
              <a:ext cx="1057797" cy="394549"/>
            </a:xfrm>
            <a:prstGeom prst="rect">
              <a:avLst/>
            </a:prstGeom>
          </p:spPr>
          <p:txBody>
            <a:bodyPr anchor="ctr" rtlCol="false" tIns="50800" lIns="50800" bIns="50800" rIns="50800"/>
            <a:lstStyle/>
            <a:p>
              <a:pPr algn="ctr">
                <a:lnSpc>
                  <a:spcPts val="2659"/>
                </a:lnSpc>
                <a:spcBef>
                  <a:spcPct val="0"/>
                </a:spcBef>
              </a:pPr>
            </a:p>
          </p:txBody>
        </p:sp>
      </p:grpSp>
      <p:grpSp>
        <p:nvGrpSpPr>
          <p:cNvPr name="Group 12" id="12"/>
          <p:cNvGrpSpPr/>
          <p:nvPr/>
        </p:nvGrpSpPr>
        <p:grpSpPr>
          <a:xfrm rot="0">
            <a:off x="13874565" y="9023776"/>
            <a:ext cx="2263079" cy="2785329"/>
            <a:chOff x="0" y="0"/>
            <a:chExt cx="660400" cy="812800"/>
          </a:xfrm>
        </p:grpSpPr>
        <p:sp>
          <p:nvSpPr>
            <p:cNvPr name="Freeform 13" id="13"/>
            <p:cNvSpPr/>
            <p:nvPr/>
          </p:nvSpPr>
          <p:spPr>
            <a:xfrm flipH="false" flipV="false" rot="0">
              <a:off x="0" y="0"/>
              <a:ext cx="660400" cy="812800"/>
            </a:xfrm>
            <a:custGeom>
              <a:avLst/>
              <a:gdLst/>
              <a:ahLst/>
              <a:cxnLst/>
              <a:rect r="r" b="b" t="t" l="l"/>
              <a:pathLst>
                <a:path h="8128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28502"/>
                  </a:cubicBezTo>
                  <a:lnTo>
                    <a:pt x="660400" y="812800"/>
                  </a:lnTo>
                  <a:lnTo>
                    <a:pt x="0" y="812800"/>
                  </a:lnTo>
                  <a:lnTo>
                    <a:pt x="0" y="328861"/>
                  </a:lnTo>
                  <a:cubicBezTo>
                    <a:pt x="1782" y="185660"/>
                    <a:pt x="93019" y="64045"/>
                    <a:pt x="220252" y="19070"/>
                  </a:cubicBezTo>
                  <a:close/>
                </a:path>
              </a:pathLst>
            </a:custGeom>
            <a:gradFill rotWithShape="true">
              <a:gsLst>
                <a:gs pos="0">
                  <a:srgbClr val="85200C">
                    <a:alpha val="100000"/>
                  </a:srgbClr>
                </a:gs>
                <a:gs pos="100000">
                  <a:srgbClr val="DC4B0F">
                    <a:alpha val="100000"/>
                  </a:srgbClr>
                </a:gs>
              </a:gsLst>
              <a:lin ang="0"/>
            </a:gradFill>
          </p:spPr>
        </p:sp>
        <p:sp>
          <p:nvSpPr>
            <p:cNvPr name="TextBox 14" id="14"/>
            <p:cNvSpPr txBox="true"/>
            <p:nvPr/>
          </p:nvSpPr>
          <p:spPr>
            <a:xfrm>
              <a:off x="0" y="155575"/>
              <a:ext cx="660400" cy="657225"/>
            </a:xfrm>
            <a:prstGeom prst="rect">
              <a:avLst/>
            </a:prstGeom>
          </p:spPr>
          <p:txBody>
            <a:bodyPr anchor="ctr" rtlCol="false" tIns="50800" lIns="50800" bIns="50800" rIns="50800"/>
            <a:lstStyle/>
            <a:p>
              <a:pPr algn="ctr">
                <a:lnSpc>
                  <a:spcPts val="1919"/>
                </a:lnSpc>
              </a:pPr>
            </a:p>
          </p:txBody>
        </p:sp>
      </p:grpSp>
      <p:grpSp>
        <p:nvGrpSpPr>
          <p:cNvPr name="Group 15" id="15"/>
          <p:cNvGrpSpPr/>
          <p:nvPr/>
        </p:nvGrpSpPr>
        <p:grpSpPr>
          <a:xfrm rot="0">
            <a:off x="-1271343" y="1105777"/>
            <a:ext cx="7487927" cy="1140886"/>
            <a:chOff x="0" y="0"/>
            <a:chExt cx="605413" cy="92243"/>
          </a:xfrm>
        </p:grpSpPr>
        <p:sp>
          <p:nvSpPr>
            <p:cNvPr name="Freeform 16" id="16"/>
            <p:cNvSpPr/>
            <p:nvPr/>
          </p:nvSpPr>
          <p:spPr>
            <a:xfrm flipH="false" flipV="false" rot="0">
              <a:off x="0" y="0"/>
              <a:ext cx="605413" cy="92243"/>
            </a:xfrm>
            <a:custGeom>
              <a:avLst/>
              <a:gdLst/>
              <a:ahLst/>
              <a:cxnLst/>
              <a:rect r="r" b="b" t="t" l="l"/>
              <a:pathLst>
                <a:path h="92243" w="605413">
                  <a:moveTo>
                    <a:pt x="46121" y="0"/>
                  </a:moveTo>
                  <a:lnTo>
                    <a:pt x="559292" y="0"/>
                  </a:lnTo>
                  <a:cubicBezTo>
                    <a:pt x="571524" y="0"/>
                    <a:pt x="583255" y="4859"/>
                    <a:pt x="591905" y="13509"/>
                  </a:cubicBezTo>
                  <a:cubicBezTo>
                    <a:pt x="600554" y="22158"/>
                    <a:pt x="605413" y="33889"/>
                    <a:pt x="605413" y="46121"/>
                  </a:cubicBezTo>
                  <a:lnTo>
                    <a:pt x="605413" y="46121"/>
                  </a:lnTo>
                  <a:cubicBezTo>
                    <a:pt x="605413" y="58354"/>
                    <a:pt x="600554" y="70085"/>
                    <a:pt x="591905" y="78734"/>
                  </a:cubicBezTo>
                  <a:cubicBezTo>
                    <a:pt x="583255" y="87384"/>
                    <a:pt x="571524" y="92243"/>
                    <a:pt x="559292" y="92243"/>
                  </a:cubicBezTo>
                  <a:lnTo>
                    <a:pt x="46121" y="92243"/>
                  </a:lnTo>
                  <a:cubicBezTo>
                    <a:pt x="33889" y="92243"/>
                    <a:pt x="22158" y="87384"/>
                    <a:pt x="13509" y="78734"/>
                  </a:cubicBezTo>
                  <a:cubicBezTo>
                    <a:pt x="4859" y="70085"/>
                    <a:pt x="0" y="58354"/>
                    <a:pt x="0" y="46121"/>
                  </a:cubicBezTo>
                  <a:lnTo>
                    <a:pt x="0" y="46121"/>
                  </a:lnTo>
                  <a:cubicBezTo>
                    <a:pt x="0" y="33889"/>
                    <a:pt x="4859" y="22158"/>
                    <a:pt x="13509" y="13509"/>
                  </a:cubicBezTo>
                  <a:cubicBezTo>
                    <a:pt x="22158" y="4859"/>
                    <a:pt x="33889" y="0"/>
                    <a:pt x="46121" y="0"/>
                  </a:cubicBezTo>
                  <a:close/>
                </a:path>
              </a:pathLst>
            </a:custGeom>
            <a:gradFill rotWithShape="true">
              <a:gsLst>
                <a:gs pos="0">
                  <a:srgbClr val="85200C">
                    <a:alpha val="100000"/>
                  </a:srgbClr>
                </a:gs>
                <a:gs pos="100000">
                  <a:srgbClr val="DC4B0F">
                    <a:alpha val="100000"/>
                  </a:srgbClr>
                </a:gs>
              </a:gsLst>
              <a:lin ang="0"/>
            </a:gradFill>
          </p:spPr>
        </p:sp>
        <p:sp>
          <p:nvSpPr>
            <p:cNvPr name="TextBox 17" id="17"/>
            <p:cNvSpPr txBox="true"/>
            <p:nvPr/>
          </p:nvSpPr>
          <p:spPr>
            <a:xfrm>
              <a:off x="0" y="28575"/>
              <a:ext cx="605413" cy="63668"/>
            </a:xfrm>
            <a:prstGeom prst="rect">
              <a:avLst/>
            </a:prstGeom>
          </p:spPr>
          <p:txBody>
            <a:bodyPr anchor="ctr" rtlCol="false" tIns="50800" lIns="50800" bIns="50800" rIns="50800"/>
            <a:lstStyle/>
            <a:p>
              <a:pPr algn="ctr">
                <a:lnSpc>
                  <a:spcPts val="1919"/>
                </a:lnSpc>
              </a:pPr>
            </a:p>
          </p:txBody>
        </p:sp>
      </p:grpSp>
      <p:grpSp>
        <p:nvGrpSpPr>
          <p:cNvPr name="Group 18" id="18"/>
          <p:cNvGrpSpPr/>
          <p:nvPr/>
        </p:nvGrpSpPr>
        <p:grpSpPr>
          <a:xfrm rot="0">
            <a:off x="2003578" y="2757065"/>
            <a:ext cx="14046712" cy="2529242"/>
            <a:chOff x="0" y="0"/>
            <a:chExt cx="18728950" cy="3372323"/>
          </a:xfrm>
        </p:grpSpPr>
        <p:grpSp>
          <p:nvGrpSpPr>
            <p:cNvPr name="Group 19" id="19"/>
            <p:cNvGrpSpPr/>
            <p:nvPr/>
          </p:nvGrpSpPr>
          <p:grpSpPr>
            <a:xfrm rot="0">
              <a:off x="0" y="0"/>
              <a:ext cx="18728950" cy="3372323"/>
              <a:chOff x="0" y="0"/>
              <a:chExt cx="1135704" cy="204494"/>
            </a:xfrm>
          </p:grpSpPr>
          <p:sp>
            <p:nvSpPr>
              <p:cNvPr name="Freeform 20" id="20"/>
              <p:cNvSpPr/>
              <p:nvPr/>
            </p:nvSpPr>
            <p:spPr>
              <a:xfrm flipH="false" flipV="false" rot="0">
                <a:off x="0" y="0"/>
                <a:ext cx="1135704" cy="204494"/>
              </a:xfrm>
              <a:custGeom>
                <a:avLst/>
                <a:gdLst/>
                <a:ahLst/>
                <a:cxnLst/>
                <a:rect r="r" b="b" t="t" l="l"/>
                <a:pathLst>
                  <a:path h="204494" w="1135704">
                    <a:moveTo>
                      <a:pt x="42628" y="0"/>
                    </a:moveTo>
                    <a:lnTo>
                      <a:pt x="1093075" y="0"/>
                    </a:lnTo>
                    <a:cubicBezTo>
                      <a:pt x="1104381" y="0"/>
                      <a:pt x="1115224" y="4491"/>
                      <a:pt x="1123218" y="12486"/>
                    </a:cubicBezTo>
                    <a:cubicBezTo>
                      <a:pt x="1131212" y="20480"/>
                      <a:pt x="1135704" y="31323"/>
                      <a:pt x="1135704" y="42628"/>
                    </a:cubicBezTo>
                    <a:lnTo>
                      <a:pt x="1135704" y="161866"/>
                    </a:lnTo>
                    <a:cubicBezTo>
                      <a:pt x="1135704" y="173171"/>
                      <a:pt x="1131212" y="184014"/>
                      <a:pt x="1123218" y="192009"/>
                    </a:cubicBezTo>
                    <a:cubicBezTo>
                      <a:pt x="1115224" y="200003"/>
                      <a:pt x="1104381" y="204494"/>
                      <a:pt x="1093075" y="204494"/>
                    </a:cubicBezTo>
                    <a:lnTo>
                      <a:pt x="42628" y="204494"/>
                    </a:lnTo>
                    <a:cubicBezTo>
                      <a:pt x="31323" y="204494"/>
                      <a:pt x="20480" y="200003"/>
                      <a:pt x="12486" y="192009"/>
                    </a:cubicBezTo>
                    <a:cubicBezTo>
                      <a:pt x="4491" y="184014"/>
                      <a:pt x="0" y="173171"/>
                      <a:pt x="0" y="161866"/>
                    </a:cubicBezTo>
                    <a:lnTo>
                      <a:pt x="0" y="42628"/>
                    </a:lnTo>
                    <a:cubicBezTo>
                      <a:pt x="0" y="31323"/>
                      <a:pt x="4491" y="20480"/>
                      <a:pt x="12486" y="12486"/>
                    </a:cubicBezTo>
                    <a:cubicBezTo>
                      <a:pt x="20480" y="4491"/>
                      <a:pt x="31323" y="0"/>
                      <a:pt x="42628" y="0"/>
                    </a:cubicBezTo>
                    <a:close/>
                  </a:path>
                </a:pathLst>
              </a:custGeom>
              <a:gradFill rotWithShape="true">
                <a:gsLst>
                  <a:gs pos="0">
                    <a:srgbClr val="85200C">
                      <a:alpha val="30000"/>
                    </a:srgbClr>
                  </a:gs>
                  <a:gs pos="100000">
                    <a:srgbClr val="DC4B0F">
                      <a:alpha val="100000"/>
                    </a:srgbClr>
                  </a:gs>
                </a:gsLst>
                <a:lin ang="0"/>
              </a:gradFill>
            </p:spPr>
          </p:sp>
          <p:sp>
            <p:nvSpPr>
              <p:cNvPr name="TextBox 21" id="21"/>
              <p:cNvSpPr txBox="true"/>
              <p:nvPr/>
            </p:nvSpPr>
            <p:spPr>
              <a:xfrm>
                <a:off x="0" y="28575"/>
                <a:ext cx="1135704" cy="175919"/>
              </a:xfrm>
              <a:prstGeom prst="rect">
                <a:avLst/>
              </a:prstGeom>
            </p:spPr>
            <p:txBody>
              <a:bodyPr anchor="ctr" rtlCol="false" tIns="50800" lIns="50800" bIns="50800" rIns="50800"/>
              <a:lstStyle/>
              <a:p>
                <a:pPr algn="ctr">
                  <a:lnSpc>
                    <a:spcPts val="1919"/>
                  </a:lnSpc>
                </a:pPr>
              </a:p>
            </p:txBody>
          </p:sp>
        </p:grpSp>
        <p:sp>
          <p:nvSpPr>
            <p:cNvPr name="TextBox 22" id="22"/>
            <p:cNvSpPr txBox="true"/>
            <p:nvPr/>
          </p:nvSpPr>
          <p:spPr>
            <a:xfrm rot="0">
              <a:off x="558221" y="522043"/>
              <a:ext cx="17739037" cy="2290137"/>
            </a:xfrm>
            <a:prstGeom prst="rect">
              <a:avLst/>
            </a:prstGeom>
          </p:spPr>
          <p:txBody>
            <a:bodyPr anchor="t" rtlCol="false" tIns="0" lIns="0" bIns="0" rIns="0">
              <a:spAutoFit/>
            </a:bodyPr>
            <a:lstStyle/>
            <a:p>
              <a:pPr algn="ctr">
                <a:lnSpc>
                  <a:spcPts val="3227"/>
                </a:lnSpc>
              </a:pPr>
              <a:r>
                <a:rPr lang="en-US" sz="3397" b="true">
                  <a:solidFill>
                    <a:srgbClr val="FFFFFF"/>
                  </a:solidFill>
                  <a:latin typeface="Poppins Semi-Bold"/>
                  <a:ea typeface="Poppins Semi-Bold"/>
                  <a:cs typeface="Poppins Semi-Bold"/>
                  <a:sym typeface="Poppins Semi-Bold"/>
                </a:rPr>
                <a:t>Sam volunteered for the market analysis in week 4. Between weeks 6 and 9 he didn’t reply to six messages. The group reallocated his section with a fortnight left, and neither of the two who picked it up had done the reading.</a:t>
              </a:r>
            </a:p>
          </p:txBody>
        </p:sp>
      </p:grpSp>
      <p:grpSp>
        <p:nvGrpSpPr>
          <p:cNvPr name="Group 23" id="23"/>
          <p:cNvGrpSpPr/>
          <p:nvPr/>
        </p:nvGrpSpPr>
        <p:grpSpPr>
          <a:xfrm rot="0">
            <a:off x="2086942" y="5524148"/>
            <a:ext cx="6705133" cy="2864363"/>
            <a:chOff x="0" y="0"/>
            <a:chExt cx="542123" cy="231589"/>
          </a:xfrm>
        </p:grpSpPr>
        <p:sp>
          <p:nvSpPr>
            <p:cNvPr name="Freeform 24" id="24"/>
            <p:cNvSpPr/>
            <p:nvPr/>
          </p:nvSpPr>
          <p:spPr>
            <a:xfrm flipH="false" flipV="false" rot="0">
              <a:off x="0" y="0"/>
              <a:ext cx="542123" cy="231589"/>
            </a:xfrm>
            <a:custGeom>
              <a:avLst/>
              <a:gdLst/>
              <a:ahLst/>
              <a:cxnLst/>
              <a:rect r="r" b="b" t="t" l="l"/>
              <a:pathLst>
                <a:path h="231589" w="542123">
                  <a:moveTo>
                    <a:pt x="68556" y="0"/>
                  </a:moveTo>
                  <a:lnTo>
                    <a:pt x="473567" y="0"/>
                  </a:lnTo>
                  <a:cubicBezTo>
                    <a:pt x="511429" y="0"/>
                    <a:pt x="542123" y="30694"/>
                    <a:pt x="542123" y="68556"/>
                  </a:cubicBezTo>
                  <a:lnTo>
                    <a:pt x="542123" y="163033"/>
                  </a:lnTo>
                  <a:cubicBezTo>
                    <a:pt x="542123" y="181215"/>
                    <a:pt x="534900" y="198653"/>
                    <a:pt x="522043" y="211510"/>
                  </a:cubicBezTo>
                  <a:cubicBezTo>
                    <a:pt x="509187" y="224366"/>
                    <a:pt x="491749" y="231589"/>
                    <a:pt x="473567" y="231589"/>
                  </a:cubicBezTo>
                  <a:lnTo>
                    <a:pt x="68556" y="231589"/>
                  </a:lnTo>
                  <a:cubicBezTo>
                    <a:pt x="50374" y="231589"/>
                    <a:pt x="32936" y="224366"/>
                    <a:pt x="20080" y="211510"/>
                  </a:cubicBezTo>
                  <a:cubicBezTo>
                    <a:pt x="7223" y="198653"/>
                    <a:pt x="0" y="181215"/>
                    <a:pt x="0" y="163033"/>
                  </a:cubicBezTo>
                  <a:lnTo>
                    <a:pt x="0" y="68556"/>
                  </a:lnTo>
                  <a:cubicBezTo>
                    <a:pt x="0" y="50374"/>
                    <a:pt x="7223" y="32936"/>
                    <a:pt x="20080" y="20080"/>
                  </a:cubicBezTo>
                  <a:cubicBezTo>
                    <a:pt x="32936" y="7223"/>
                    <a:pt x="50374" y="0"/>
                    <a:pt x="68556" y="0"/>
                  </a:cubicBezTo>
                  <a:close/>
                </a:path>
              </a:pathLst>
            </a:custGeom>
            <a:gradFill rotWithShape="true">
              <a:gsLst>
                <a:gs pos="0">
                  <a:srgbClr val="85200C">
                    <a:alpha val="30000"/>
                  </a:srgbClr>
                </a:gs>
                <a:gs pos="100000">
                  <a:srgbClr val="940000">
                    <a:alpha val="100000"/>
                  </a:srgbClr>
                </a:gs>
              </a:gsLst>
              <a:lin ang="0"/>
            </a:gradFill>
          </p:spPr>
        </p:sp>
        <p:sp>
          <p:nvSpPr>
            <p:cNvPr name="TextBox 25" id="25"/>
            <p:cNvSpPr txBox="true"/>
            <p:nvPr/>
          </p:nvSpPr>
          <p:spPr>
            <a:xfrm>
              <a:off x="0" y="28575"/>
              <a:ext cx="542123" cy="203014"/>
            </a:xfrm>
            <a:prstGeom prst="rect">
              <a:avLst/>
            </a:prstGeom>
          </p:spPr>
          <p:txBody>
            <a:bodyPr anchor="ctr" rtlCol="false" tIns="50800" lIns="50800" bIns="50800" rIns="50800"/>
            <a:lstStyle/>
            <a:p>
              <a:pPr algn="ctr">
                <a:lnSpc>
                  <a:spcPts val="1919"/>
                </a:lnSpc>
              </a:pPr>
            </a:p>
          </p:txBody>
        </p:sp>
      </p:grpSp>
      <p:grpSp>
        <p:nvGrpSpPr>
          <p:cNvPr name="Group 26" id="26"/>
          <p:cNvGrpSpPr/>
          <p:nvPr/>
        </p:nvGrpSpPr>
        <p:grpSpPr>
          <a:xfrm rot="0">
            <a:off x="9036459" y="5554638"/>
            <a:ext cx="6857760" cy="2864363"/>
            <a:chOff x="0" y="0"/>
            <a:chExt cx="9143680" cy="3819150"/>
          </a:xfrm>
        </p:grpSpPr>
        <p:grpSp>
          <p:nvGrpSpPr>
            <p:cNvPr name="Group 27" id="27"/>
            <p:cNvGrpSpPr/>
            <p:nvPr/>
          </p:nvGrpSpPr>
          <p:grpSpPr>
            <a:xfrm rot="0">
              <a:off x="50565" y="0"/>
              <a:ext cx="8869518" cy="3819150"/>
              <a:chOff x="0" y="0"/>
              <a:chExt cx="537838" cy="231589"/>
            </a:xfrm>
          </p:grpSpPr>
          <p:sp>
            <p:nvSpPr>
              <p:cNvPr name="Freeform 28" id="28"/>
              <p:cNvSpPr/>
              <p:nvPr/>
            </p:nvSpPr>
            <p:spPr>
              <a:xfrm flipH="false" flipV="false" rot="0">
                <a:off x="0" y="0"/>
                <a:ext cx="537838" cy="231589"/>
              </a:xfrm>
              <a:custGeom>
                <a:avLst/>
                <a:gdLst/>
                <a:ahLst/>
                <a:cxnLst/>
                <a:rect r="r" b="b" t="t" l="l"/>
                <a:pathLst>
                  <a:path h="231589" w="537838">
                    <a:moveTo>
                      <a:pt x="35130" y="0"/>
                    </a:moveTo>
                    <a:lnTo>
                      <a:pt x="502708" y="0"/>
                    </a:lnTo>
                    <a:cubicBezTo>
                      <a:pt x="512025" y="0"/>
                      <a:pt x="520961" y="3701"/>
                      <a:pt x="527549" y="10289"/>
                    </a:cubicBezTo>
                    <a:cubicBezTo>
                      <a:pt x="534137" y="16878"/>
                      <a:pt x="537838" y="25813"/>
                      <a:pt x="537838" y="35130"/>
                    </a:cubicBezTo>
                    <a:lnTo>
                      <a:pt x="537838" y="196459"/>
                    </a:lnTo>
                    <a:cubicBezTo>
                      <a:pt x="537838" y="205776"/>
                      <a:pt x="534137" y="214712"/>
                      <a:pt x="527549" y="221300"/>
                    </a:cubicBezTo>
                    <a:cubicBezTo>
                      <a:pt x="520961" y="227888"/>
                      <a:pt x="512025" y="231589"/>
                      <a:pt x="502708" y="231589"/>
                    </a:cubicBezTo>
                    <a:lnTo>
                      <a:pt x="35130" y="231589"/>
                    </a:lnTo>
                    <a:cubicBezTo>
                      <a:pt x="25813" y="231589"/>
                      <a:pt x="16878" y="227888"/>
                      <a:pt x="10289" y="221300"/>
                    </a:cubicBezTo>
                    <a:cubicBezTo>
                      <a:pt x="3701" y="214712"/>
                      <a:pt x="0" y="205776"/>
                      <a:pt x="0" y="196459"/>
                    </a:cubicBezTo>
                    <a:lnTo>
                      <a:pt x="0" y="35130"/>
                    </a:lnTo>
                    <a:cubicBezTo>
                      <a:pt x="0" y="25813"/>
                      <a:pt x="3701" y="16878"/>
                      <a:pt x="10289" y="10289"/>
                    </a:cubicBezTo>
                    <a:cubicBezTo>
                      <a:pt x="16878" y="3701"/>
                      <a:pt x="25813" y="0"/>
                      <a:pt x="35130" y="0"/>
                    </a:cubicBezTo>
                    <a:close/>
                  </a:path>
                </a:pathLst>
              </a:custGeom>
              <a:gradFill rotWithShape="true">
                <a:gsLst>
                  <a:gs pos="0">
                    <a:srgbClr val="85200C">
                      <a:alpha val="30000"/>
                    </a:srgbClr>
                  </a:gs>
                  <a:gs pos="100000">
                    <a:srgbClr val="008601">
                      <a:alpha val="100000"/>
                    </a:srgbClr>
                  </a:gs>
                </a:gsLst>
                <a:lin ang="0"/>
              </a:gradFill>
            </p:spPr>
          </p:sp>
          <p:sp>
            <p:nvSpPr>
              <p:cNvPr name="TextBox 29" id="29"/>
              <p:cNvSpPr txBox="true"/>
              <p:nvPr/>
            </p:nvSpPr>
            <p:spPr>
              <a:xfrm>
                <a:off x="0" y="28575"/>
                <a:ext cx="537838" cy="203014"/>
              </a:xfrm>
              <a:prstGeom prst="rect">
                <a:avLst/>
              </a:prstGeom>
            </p:spPr>
            <p:txBody>
              <a:bodyPr anchor="ctr" rtlCol="false" tIns="99925" lIns="99925" bIns="99925" rIns="99925"/>
              <a:lstStyle/>
              <a:p>
                <a:pPr algn="ctr">
                  <a:lnSpc>
                    <a:spcPts val="1919"/>
                  </a:lnSpc>
                </a:pPr>
              </a:p>
            </p:txBody>
          </p:sp>
        </p:grpSp>
        <p:sp>
          <p:nvSpPr>
            <p:cNvPr name="TextBox 30" id="30"/>
            <p:cNvSpPr txBox="true"/>
            <p:nvPr/>
          </p:nvSpPr>
          <p:spPr>
            <a:xfrm rot="0">
              <a:off x="0" y="656138"/>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GreenFlag</a:t>
              </a:r>
            </a:p>
          </p:txBody>
        </p:sp>
        <p:sp>
          <p:nvSpPr>
            <p:cNvPr name="TextBox 31" id="31"/>
            <p:cNvSpPr txBox="true"/>
            <p:nvPr/>
          </p:nvSpPr>
          <p:spPr>
            <a:xfrm rot="0">
              <a:off x="415950" y="506572"/>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Green Flag</a:t>
              </a:r>
            </a:p>
          </p:txBody>
        </p:sp>
      </p:grpSp>
      <p:sp>
        <p:nvSpPr>
          <p:cNvPr name="TextBox 32" id="32"/>
          <p:cNvSpPr txBox="true"/>
          <p:nvPr/>
        </p:nvSpPr>
        <p:spPr>
          <a:xfrm rot="0">
            <a:off x="14612249" y="9372600"/>
            <a:ext cx="1061070" cy="816970"/>
          </a:xfrm>
          <a:prstGeom prst="rect">
            <a:avLst/>
          </a:prstGeom>
        </p:spPr>
        <p:txBody>
          <a:bodyPr anchor="t" rtlCol="false" tIns="0" lIns="0" bIns="0" rIns="0">
            <a:spAutoFit/>
          </a:bodyPr>
          <a:lstStyle/>
          <a:p>
            <a:pPr algn="l">
              <a:lnSpc>
                <a:spcPts val="5733"/>
              </a:lnSpc>
            </a:pPr>
            <a:r>
              <a:rPr lang="en-US" sz="6035" b="true">
                <a:solidFill>
                  <a:srgbClr val="FFFFFF"/>
                </a:solidFill>
                <a:latin typeface="Poppins Heavy"/>
                <a:ea typeface="Poppins Heavy"/>
                <a:cs typeface="Poppins Heavy"/>
                <a:sym typeface="Poppins Heavy"/>
              </a:rPr>
              <a:t>08</a:t>
            </a:r>
          </a:p>
        </p:txBody>
      </p:sp>
      <p:sp>
        <p:nvSpPr>
          <p:cNvPr name="TextBox 33" id="33"/>
          <p:cNvSpPr txBox="true"/>
          <p:nvPr/>
        </p:nvSpPr>
        <p:spPr>
          <a:xfrm rot="0">
            <a:off x="3726851" y="9629933"/>
            <a:ext cx="10600166" cy="380827"/>
          </a:xfrm>
          <a:prstGeom prst="rect">
            <a:avLst/>
          </a:prstGeom>
        </p:spPr>
        <p:txBody>
          <a:bodyPr anchor="t" rtlCol="false" tIns="0" lIns="0" bIns="0" rIns="0">
            <a:spAutoFit/>
          </a:bodyPr>
          <a:lstStyle/>
          <a:p>
            <a:pPr algn="l">
              <a:lnSpc>
                <a:spcPts val="2604"/>
              </a:lnSpc>
            </a:pPr>
            <a:r>
              <a:rPr lang="en-US" sz="2742" b="true">
                <a:solidFill>
                  <a:srgbClr val="FFFFFF"/>
                </a:solidFill>
                <a:latin typeface="Poppins Semi-Bold"/>
                <a:ea typeface="Poppins Semi-Bold"/>
                <a:cs typeface="Poppins Semi-Bold"/>
                <a:sym typeface="Poppins Semi-Bold"/>
              </a:rPr>
              <a:t>RED FLAG, GREEN FLAG: What makes a good teammate?</a:t>
            </a:r>
          </a:p>
        </p:txBody>
      </p:sp>
      <p:sp>
        <p:nvSpPr>
          <p:cNvPr name="TextBox 34" id="34"/>
          <p:cNvSpPr txBox="true"/>
          <p:nvPr/>
        </p:nvSpPr>
        <p:spPr>
          <a:xfrm rot="0">
            <a:off x="415994" y="1409082"/>
            <a:ext cx="5981225" cy="591425"/>
          </a:xfrm>
          <a:prstGeom prst="rect">
            <a:avLst/>
          </a:prstGeom>
        </p:spPr>
        <p:txBody>
          <a:bodyPr anchor="t" rtlCol="false" tIns="0" lIns="0" bIns="0" rIns="0">
            <a:spAutoFit/>
          </a:bodyPr>
          <a:lstStyle/>
          <a:p>
            <a:pPr algn="l">
              <a:lnSpc>
                <a:spcPts val="4119"/>
              </a:lnSpc>
            </a:pPr>
            <a:r>
              <a:rPr lang="en-US" sz="4336" b="true">
                <a:solidFill>
                  <a:srgbClr val="FFFFFF"/>
                </a:solidFill>
                <a:latin typeface="Poppins Heavy"/>
                <a:ea typeface="Poppins Heavy"/>
                <a:cs typeface="Poppins Heavy"/>
                <a:sym typeface="Poppins Heavy"/>
              </a:rPr>
              <a:t>SCENARIO 2: SAM</a:t>
            </a:r>
          </a:p>
        </p:txBody>
      </p:sp>
      <p:grpSp>
        <p:nvGrpSpPr>
          <p:cNvPr name="Group 35" id="35"/>
          <p:cNvGrpSpPr/>
          <p:nvPr/>
        </p:nvGrpSpPr>
        <p:grpSpPr>
          <a:xfrm rot="0">
            <a:off x="2001030" y="6106016"/>
            <a:ext cx="6857760" cy="1869997"/>
            <a:chOff x="0" y="0"/>
            <a:chExt cx="9143680" cy="2493329"/>
          </a:xfrm>
        </p:grpSpPr>
        <p:sp>
          <p:nvSpPr>
            <p:cNvPr name="TextBox 36" id="36"/>
            <p:cNvSpPr txBox="true"/>
            <p:nvPr/>
          </p:nvSpPr>
          <p:spPr>
            <a:xfrm rot="0">
              <a:off x="0" y="-79033"/>
              <a:ext cx="9143680" cy="2572362"/>
            </a:xfrm>
            <a:prstGeom prst="rect">
              <a:avLst/>
            </a:prstGeom>
          </p:spPr>
          <p:txBody>
            <a:bodyPr anchor="t" rtlCol="false" tIns="0" lIns="0" bIns="0" rIns="0">
              <a:spAutoFit/>
            </a:bodyPr>
            <a:lstStyle/>
            <a:p>
              <a:pPr algn="ctr">
                <a:lnSpc>
                  <a:spcPts val="16199"/>
                </a:lnSpc>
              </a:pPr>
              <a:r>
                <a:rPr lang="en-US" sz="11570" spc="34">
                  <a:solidFill>
                    <a:srgbClr val="000000">
                      <a:alpha val="30980"/>
                    </a:srgbClr>
                  </a:solidFill>
                  <a:latin typeface="Milestone Script"/>
                  <a:ea typeface="Milestone Script"/>
                  <a:cs typeface="Milestone Script"/>
                  <a:sym typeface="Milestone Script"/>
                </a:rPr>
                <a:t>Red Flag</a:t>
              </a:r>
            </a:p>
          </p:txBody>
        </p:sp>
        <p:sp>
          <p:nvSpPr>
            <p:cNvPr name="TextBox 37" id="37"/>
            <p:cNvSpPr txBox="true"/>
            <p:nvPr/>
          </p:nvSpPr>
          <p:spPr>
            <a:xfrm rot="0">
              <a:off x="415950" y="-228600"/>
              <a:ext cx="8121423" cy="2572362"/>
            </a:xfrm>
            <a:prstGeom prst="rect">
              <a:avLst/>
            </a:prstGeom>
          </p:spPr>
          <p:txBody>
            <a:bodyPr anchor="t" rtlCol="false" tIns="0" lIns="0" bIns="0" rIns="0">
              <a:spAutoFit/>
            </a:bodyPr>
            <a:lstStyle/>
            <a:p>
              <a:pPr algn="ctr">
                <a:lnSpc>
                  <a:spcPts val="16199"/>
                </a:lnSpc>
              </a:pPr>
              <a:r>
                <a:rPr lang="en-US" sz="11570" spc="34">
                  <a:gradFill>
                    <a:gsLst>
                      <a:gs pos="0">
                        <a:srgbClr val="841F0B">
                          <a:alpha val="100000"/>
                        </a:srgbClr>
                      </a:gs>
                      <a:gs pos="100000">
                        <a:srgbClr val="DA4610">
                          <a:alpha val="100000"/>
                        </a:srgbClr>
                      </a:gs>
                    </a:gsLst>
                    <a:lin ang="0"/>
                  </a:gradFill>
                  <a:latin typeface="Milestone Script"/>
                  <a:ea typeface="Milestone Script"/>
                  <a:cs typeface="Milestone Script"/>
                  <a:sym typeface="Milestone Script"/>
                </a:rPr>
                <a:t>Red Flag</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DAHU6PXj11c</dc:identifier>
  <dcterms:modified xsi:type="dcterms:W3CDTF">2011-08-01T06:04:30Z</dcterms:modified>
  <cp:revision>1</cp:revision>
  <dc:title>RED FLAG, GREEN FLAG: What makes a good teammate?</dc:title>
</cp:coreProperties>
</file>